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7556500" cy="10693400"/>
  <p:notesSz cx="7556500" cy="10693400"/>
  <p:custDataLst>
    <p:tags r:id="rId50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0" Type="http://schemas.openxmlformats.org/officeDocument/2006/relationships/tags" Target="tags/tag1.xml"/><Relationship Id="rId5" Type="http://schemas.openxmlformats.org/officeDocument/2006/relationships/slide" Target="slides/slide3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5" Type="http://schemas.openxmlformats.org/officeDocument/2006/relationships/slideLayout" Target="../slideLayouts/slideLayout5.xml"/><Relationship Id="rId24" Type="http://schemas.openxmlformats.org/officeDocument/2006/relationships/image" Target="../media/image38.jpeg"/><Relationship Id="rId23" Type="http://schemas.openxmlformats.org/officeDocument/2006/relationships/image" Target="../media/image37.jpeg"/><Relationship Id="rId22" Type="http://schemas.openxmlformats.org/officeDocument/2006/relationships/image" Target="../media/image36.jpeg"/><Relationship Id="rId21" Type="http://schemas.openxmlformats.org/officeDocument/2006/relationships/image" Target="../media/image35.jpeg"/><Relationship Id="rId20" Type="http://schemas.openxmlformats.org/officeDocument/2006/relationships/image" Target="../media/image34.jpeg"/><Relationship Id="rId2" Type="http://schemas.openxmlformats.org/officeDocument/2006/relationships/image" Target="../media/image16.jpeg"/><Relationship Id="rId19" Type="http://schemas.openxmlformats.org/officeDocument/2006/relationships/image" Target="../media/image33.jpeg"/><Relationship Id="rId18" Type="http://schemas.openxmlformats.org/officeDocument/2006/relationships/image" Target="../media/image32.jpeg"/><Relationship Id="rId17" Type="http://schemas.openxmlformats.org/officeDocument/2006/relationships/image" Target="../media/image31.jpeg"/><Relationship Id="rId16" Type="http://schemas.openxmlformats.org/officeDocument/2006/relationships/image" Target="../media/image30.jpeg"/><Relationship Id="rId15" Type="http://schemas.openxmlformats.org/officeDocument/2006/relationships/image" Target="../media/image29.jpeg"/><Relationship Id="rId14" Type="http://schemas.openxmlformats.org/officeDocument/2006/relationships/image" Target="../media/image28.jpeg"/><Relationship Id="rId13" Type="http://schemas.openxmlformats.org/officeDocument/2006/relationships/image" Target="../media/image27.jpeg"/><Relationship Id="rId12" Type="http://schemas.openxmlformats.org/officeDocument/2006/relationships/image" Target="../media/image26.jpeg"/><Relationship Id="rId11" Type="http://schemas.openxmlformats.org/officeDocument/2006/relationships/image" Target="../media/image25.jpeg"/><Relationship Id="rId10" Type="http://schemas.openxmlformats.org/officeDocument/2006/relationships/image" Target="../media/image24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jpeg"/><Relationship Id="rId8" Type="http://schemas.openxmlformats.org/officeDocument/2006/relationships/image" Target="../media/image48.jpeg"/><Relationship Id="rId7" Type="http://schemas.openxmlformats.org/officeDocument/2006/relationships/image" Target="../media/image47.jpe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5" Type="http://schemas.openxmlformats.org/officeDocument/2006/relationships/slideLayout" Target="../slideLayouts/slideLayout5.xml"/><Relationship Id="rId24" Type="http://schemas.openxmlformats.org/officeDocument/2006/relationships/image" Target="../media/image64.jpeg"/><Relationship Id="rId23" Type="http://schemas.openxmlformats.org/officeDocument/2006/relationships/image" Target="../media/image63.jpeg"/><Relationship Id="rId22" Type="http://schemas.openxmlformats.org/officeDocument/2006/relationships/image" Target="../media/image62.jpeg"/><Relationship Id="rId21" Type="http://schemas.openxmlformats.org/officeDocument/2006/relationships/image" Target="../media/image61.jpeg"/><Relationship Id="rId20" Type="http://schemas.openxmlformats.org/officeDocument/2006/relationships/image" Target="../media/image60.jpeg"/><Relationship Id="rId2" Type="http://schemas.openxmlformats.org/officeDocument/2006/relationships/image" Target="../media/image42.jpeg"/><Relationship Id="rId19" Type="http://schemas.openxmlformats.org/officeDocument/2006/relationships/image" Target="../media/image59.png"/><Relationship Id="rId18" Type="http://schemas.openxmlformats.org/officeDocument/2006/relationships/image" Target="../media/image58.jpeg"/><Relationship Id="rId17" Type="http://schemas.openxmlformats.org/officeDocument/2006/relationships/image" Target="../media/image57.png"/><Relationship Id="rId16" Type="http://schemas.openxmlformats.org/officeDocument/2006/relationships/image" Target="../media/image56.jpeg"/><Relationship Id="rId15" Type="http://schemas.openxmlformats.org/officeDocument/2006/relationships/image" Target="../media/image55.jpeg"/><Relationship Id="rId14" Type="http://schemas.openxmlformats.org/officeDocument/2006/relationships/image" Target="../media/image54.jpeg"/><Relationship Id="rId13" Type="http://schemas.openxmlformats.org/officeDocument/2006/relationships/image" Target="../media/image53.jpeg"/><Relationship Id="rId12" Type="http://schemas.openxmlformats.org/officeDocument/2006/relationships/image" Target="../media/image52.jpeg"/><Relationship Id="rId11" Type="http://schemas.openxmlformats.org/officeDocument/2006/relationships/image" Target="../media/image51.jpeg"/><Relationship Id="rId10" Type="http://schemas.openxmlformats.org/officeDocument/2006/relationships/image" Target="../media/image50.jpeg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hyperlink" Target="http://www.cttp.net.en/" TargetMode="External"/><Relationship Id="rId8" Type="http://schemas.openxmlformats.org/officeDocument/2006/relationships/image" Target="../media/image85.jpeg"/><Relationship Id="rId7" Type="http://schemas.openxmlformats.org/officeDocument/2006/relationships/image" Target="../media/image84.jpeg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1" Type="http://schemas.openxmlformats.org/officeDocument/2006/relationships/slideLayout" Target="../slideLayouts/slideLayout5.xml"/><Relationship Id="rId10" Type="http://schemas.openxmlformats.org/officeDocument/2006/relationships/hyperlink" Target="mailto:cttp@met.gov.en" TargetMode="External"/><Relationship Id="rId1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7.jpeg"/><Relationship Id="rId1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hyperlink" Target="mailto:cttp@mct.gov.cn" TargetMode="External"/><Relationship Id="rId6" Type="http://schemas.openxmlformats.org/officeDocument/2006/relationships/hyperlink" Target="http://www.cttp.net.en/" TargetMode="External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9.jpeg"/><Relationship Id="rId1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5.jpeg"/><Relationship Id="rId1" Type="http://schemas.openxmlformats.org/officeDocument/2006/relationships/image" Target="../media/image11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7.jpeg"/><Relationship Id="rId1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38020" y="977138"/>
            <a:ext cx="368300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>
                <a:latin typeface="微软雅黑" panose="020B0503020204020204" charset="-122"/>
                <a:cs typeface="微软雅黑" panose="020B0503020204020204" charset="-122"/>
              </a:rPr>
              <a:t>海南</a:t>
            </a:r>
            <a:r>
              <a:rPr sz="1600" b="1" spc="-25">
                <a:latin typeface="微软雅黑" panose="020B0503020204020204" charset="-122"/>
                <a:cs typeface="微软雅黑" panose="020B0503020204020204" charset="-122"/>
              </a:rPr>
              <a:t>热带</a:t>
            </a:r>
            <a:r>
              <a:rPr sz="1600" b="1" spc="-10">
                <a:latin typeface="微软雅黑" panose="020B0503020204020204" charset="-122"/>
                <a:cs typeface="微软雅黑" panose="020B0503020204020204" charset="-122"/>
              </a:rPr>
              <a:t>海</a:t>
            </a:r>
            <a:r>
              <a:rPr sz="1600" b="1" spc="-25">
                <a:latin typeface="微软雅黑" panose="020B0503020204020204" charset="-122"/>
                <a:cs typeface="微软雅黑" panose="020B0503020204020204" charset="-122"/>
              </a:rPr>
              <a:t>洋学</a:t>
            </a:r>
            <a:r>
              <a:rPr sz="1600" b="1" spc="-20">
                <a:latin typeface="微软雅黑" panose="020B0503020204020204" charset="-122"/>
                <a:cs typeface="微软雅黑" panose="020B0503020204020204" charset="-122"/>
              </a:rPr>
              <a:t>院学术</a:t>
            </a:r>
            <a:r>
              <a:rPr sz="1600" b="1" spc="-25">
                <a:latin typeface="微软雅黑" panose="020B0503020204020204" charset="-122"/>
                <a:cs typeface="微软雅黑" panose="020B0503020204020204" charset="-122"/>
              </a:rPr>
              <a:t>委员</a:t>
            </a:r>
            <a:r>
              <a:rPr sz="1600" b="1" spc="-10">
                <a:latin typeface="微软雅黑" panose="020B0503020204020204" charset="-122"/>
                <a:cs typeface="微软雅黑" panose="020B0503020204020204" charset="-122"/>
              </a:rPr>
              <a:t>会</a:t>
            </a:r>
            <a:r>
              <a:rPr sz="1600" b="1" spc="-25">
                <a:latin typeface="微软雅黑" panose="020B0503020204020204" charset="-122"/>
                <a:cs typeface="微软雅黑" panose="020B0503020204020204" charset="-122"/>
              </a:rPr>
              <a:t>委员</a:t>
            </a:r>
            <a:r>
              <a:rPr sz="1600" b="1" spc="-10">
                <a:latin typeface="微软雅黑" panose="020B0503020204020204" charset="-122"/>
                <a:cs typeface="微软雅黑" panose="020B0503020204020204" charset="-122"/>
              </a:rPr>
              <a:t>候</a:t>
            </a:r>
            <a:r>
              <a:rPr sz="1600" b="1" spc="-25">
                <a:latin typeface="微软雅黑" panose="020B0503020204020204" charset="-122"/>
                <a:cs typeface="微软雅黑" panose="020B0503020204020204" charset="-122"/>
              </a:rPr>
              <a:t>选</a:t>
            </a:r>
            <a:r>
              <a:rPr sz="1600" b="1" spc="-50">
                <a:latin typeface="微软雅黑" panose="020B0503020204020204" charset="-122"/>
                <a:cs typeface="微软雅黑" panose="020B0503020204020204" charset="-122"/>
              </a:rPr>
              <a:t>人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71372" y="1508760"/>
          <a:ext cx="5326378" cy="68383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5459"/>
                <a:gridCol w="591820"/>
                <a:gridCol w="914400"/>
                <a:gridCol w="1714499"/>
                <a:gridCol w="1600200"/>
              </a:tblGrid>
              <a:tr h="402590">
                <a:tc gridSpan="2">
                  <a:txBody>
                    <a:bodyPr wrap="square"/>
                    <a:lstStyle/>
                    <a:p>
                      <a:pPr marL="320040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200" spc="-2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候选人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104139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>
                  <a:txBody>
                    <a:bodyPr wrap="square"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200" spc="-2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宋红娟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104139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200" spc="-25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学院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104139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marL="495300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200" spc="-15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旅游学院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104139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1955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200" spc="-25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序号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10414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200" spc="-1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佐证材料名称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10414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259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050">
                          <a:latin typeface="Times New Roman" panose="02020603050405020304"/>
                          <a:cs typeface="Times New Roman" panose="02020603050405020304"/>
                        </a:rPr>
                        <a:t>1</a:t>
                      </a: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114935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25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学位、学历证</a:t>
                      </a:r>
                      <a:r>
                        <a:rPr sz="1050" spc="-5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书</a:t>
                      </a:r>
                      <a:endParaRPr sz="105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508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2590">
                <a:tc>
                  <a:txBody>
                    <a:bodyPr wrap="square"/>
                    <a:lstStyle/>
                    <a:p>
                      <a:pPr marR="28575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050">
                          <a:latin typeface="Times New Roman" panose="02020603050405020304"/>
                          <a:cs typeface="Times New Roman" panose="02020603050405020304"/>
                        </a:rPr>
                        <a:t>2</a:t>
                      </a: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114935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050" spc="-2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职称</a:t>
                      </a:r>
                      <a:r>
                        <a:rPr sz="1050" spc="-25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、人</a:t>
                      </a:r>
                      <a:r>
                        <a:rPr sz="1050" spc="-3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才证书</a:t>
                      </a:r>
                      <a:endParaRPr sz="105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508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2590">
                <a:tc>
                  <a:txBody>
                    <a:bodyPr wrap="square"/>
                    <a:lstStyle/>
                    <a:p>
                      <a:pPr marR="28575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050">
                          <a:latin typeface="Times New Roman" panose="02020603050405020304"/>
                          <a:cs typeface="Times New Roman" panose="02020603050405020304"/>
                        </a:rPr>
                        <a:t>3</a:t>
                      </a: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116205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050" spc="-35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论文成果</a:t>
                      </a:r>
                      <a:endParaRPr sz="105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635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1955">
                <a:tc>
                  <a:txBody>
                    <a:bodyPr wrap="square"/>
                    <a:lstStyle/>
                    <a:p>
                      <a:pPr marR="2857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050">
                          <a:latin typeface="Times New Roman" panose="02020603050405020304"/>
                          <a:cs typeface="Times New Roman" panose="02020603050405020304"/>
                        </a:rPr>
                        <a:t>4</a:t>
                      </a: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11557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050" spc="-35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著作成果</a:t>
                      </a:r>
                      <a:endParaRPr sz="105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635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1955">
                <a:tc>
                  <a:txBody>
                    <a:bodyPr wrap="square"/>
                    <a:lstStyle/>
                    <a:p>
                      <a:pPr marR="2857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050">
                          <a:latin typeface="Times New Roman" panose="02020603050405020304"/>
                          <a:cs typeface="Times New Roman" panose="02020603050405020304"/>
                        </a:rPr>
                        <a:t>5</a:t>
                      </a: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11557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050" spc="-35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课题证明</a:t>
                      </a:r>
                      <a:endParaRPr sz="105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5715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1955">
                <a:tc>
                  <a:txBody>
                    <a:bodyPr wrap="square"/>
                    <a:lstStyle/>
                    <a:p>
                      <a:pPr marR="2857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050">
                          <a:latin typeface="Times New Roman" panose="02020603050405020304"/>
                          <a:cs typeface="Times New Roman" panose="02020603050405020304"/>
                        </a:rPr>
                        <a:t>6</a:t>
                      </a: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11557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050" spc="-35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个人获奖</a:t>
                      </a:r>
                      <a:endParaRPr sz="105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5715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1955"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2590"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1955"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1955"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1955"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2590"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1955"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2590"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02590"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300" y="877061"/>
            <a:ext cx="4958715" cy="42164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50" spc="-10">
                <a:latin typeface="Times New Roman" panose="02020603050405020304"/>
                <a:cs typeface="Times New Roman" panose="02020603050405020304"/>
              </a:rPr>
              <a:t>[03]</a:t>
            </a:r>
            <a:r>
              <a:rPr sz="1050" spc="-20">
                <a:latin typeface="宋体" panose="02010600030101010101" pitchFamily="2" charset="-122"/>
                <a:cs typeface="宋体" panose="02010600030101010101" pitchFamily="2" charset="-122"/>
              </a:rPr>
              <a:t>宋红娟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,</a:t>
            </a:r>
            <a:r>
              <a:rPr sz="1050" spc="-25">
                <a:latin typeface="宋体" panose="02010600030101010101" pitchFamily="2" charset="-122"/>
                <a:cs typeface="宋体" panose="02010600030101010101" pitchFamily="2" charset="-122"/>
              </a:rPr>
              <a:t>蒋玉石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,</a:t>
            </a:r>
            <a:r>
              <a:rPr sz="1050" spc="-20">
                <a:latin typeface="宋体" panose="02010600030101010101" pitchFamily="2" charset="-122"/>
                <a:cs typeface="宋体" panose="02010600030101010101" pitchFamily="2" charset="-122"/>
              </a:rPr>
              <a:t>李伟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.</a:t>
            </a:r>
            <a:r>
              <a:rPr sz="1050" spc="-25">
                <a:latin typeface="宋体" panose="02010600030101010101" pitchFamily="2" charset="-122"/>
                <a:cs typeface="宋体" panose="02010600030101010101" pitchFamily="2" charset="-122"/>
              </a:rPr>
              <a:t>奈特不确定性下的动态价格情绪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:</a:t>
            </a:r>
            <a:r>
              <a:rPr sz="1050" spc="-25">
                <a:latin typeface="宋体" panose="02010600030101010101" pitchFamily="2" charset="-122"/>
                <a:cs typeface="宋体" panose="02010600030101010101" pitchFamily="2" charset="-122"/>
              </a:rPr>
              <a:t>基于事件相关电位的研究</a:t>
            </a:r>
            <a:r>
              <a:rPr sz="1050" spc="-20">
                <a:latin typeface="Times New Roman" panose="02020603050405020304"/>
                <a:cs typeface="Times New Roman" panose="02020603050405020304"/>
              </a:rPr>
              <a:t>[J].</a:t>
            </a:r>
            <a:endParaRPr sz="10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50" spc="-25">
                <a:latin typeface="宋体" panose="02010600030101010101" pitchFamily="2" charset="-122"/>
                <a:cs typeface="宋体" panose="02010600030101010101" pitchFamily="2" charset="-122"/>
              </a:rPr>
              <a:t>管理科学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,2021,34(01):113-</a:t>
            </a:r>
            <a:r>
              <a:rPr sz="1050" spc="-20">
                <a:latin typeface="Times New Roman" panose="02020603050405020304"/>
                <a:cs typeface="Times New Roman" panose="02020603050405020304"/>
              </a:rPr>
              <a:t>129.</a:t>
            </a:r>
            <a:endParaRPr sz="105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object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330452"/>
            <a:ext cx="5277612" cy="74889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937260"/>
            <a:ext cx="5265420" cy="72831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400565"/>
            <a:ext cx="124690" cy="10266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5498869" y="1192742"/>
            <a:ext cx="631767" cy="66503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021676" y="8032166"/>
            <a:ext cx="3395979" cy="0"/>
          </a:xfrm>
          <a:custGeom>
            <a:avLst/>
            <a:gdLst/>
            <a:ahLst/>
            <a:cxnLst/>
            <a:rect l="l" t="t" r="r" b="b"/>
            <a:pathLst>
              <a:path w="3395979">
                <a:moveTo>
                  <a:pt x="0" y="0"/>
                </a:moveTo>
                <a:lnTo>
                  <a:pt x="3395748" y="0"/>
                </a:lnTo>
              </a:path>
            </a:pathLst>
          </a:custGeom>
          <a:ln w="12469">
            <a:solidFill>
              <a:srgbClr val="2F342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21676" y="7720433"/>
            <a:ext cx="3395979" cy="0"/>
          </a:xfrm>
          <a:custGeom>
            <a:avLst/>
            <a:gdLst/>
            <a:ahLst/>
            <a:cxnLst/>
            <a:rect l="l" t="t" r="r" b="b"/>
            <a:pathLst>
              <a:path w="3395979">
                <a:moveTo>
                  <a:pt x="0" y="0"/>
                </a:moveTo>
                <a:lnTo>
                  <a:pt x="3395748" y="0"/>
                </a:lnTo>
              </a:path>
            </a:pathLst>
          </a:custGeom>
          <a:ln w="12469">
            <a:solidFill>
              <a:srgbClr val="2F342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021676" y="6959804"/>
            <a:ext cx="3395979" cy="0"/>
          </a:xfrm>
          <a:custGeom>
            <a:avLst/>
            <a:gdLst/>
            <a:ahLst/>
            <a:cxnLst/>
            <a:rect l="l" t="t" r="r" b="b"/>
            <a:pathLst>
              <a:path w="3395979">
                <a:moveTo>
                  <a:pt x="0" y="0"/>
                </a:moveTo>
                <a:lnTo>
                  <a:pt x="3395748" y="0"/>
                </a:lnTo>
              </a:path>
            </a:pathLst>
          </a:custGeom>
          <a:ln w="12469">
            <a:solidFill>
              <a:srgbClr val="2F2F2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009206" y="5974728"/>
            <a:ext cx="3408679" cy="0"/>
          </a:xfrm>
          <a:custGeom>
            <a:avLst/>
            <a:gdLst/>
            <a:ahLst/>
            <a:cxnLst/>
            <a:rect l="l" t="t" r="r" b="b"/>
            <a:pathLst>
              <a:path w="3408679">
                <a:moveTo>
                  <a:pt x="0" y="0"/>
                </a:moveTo>
                <a:lnTo>
                  <a:pt x="3408217" y="0"/>
                </a:lnTo>
              </a:path>
            </a:pathLst>
          </a:custGeom>
          <a:ln w="12469">
            <a:solidFill>
              <a:srgbClr val="28282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11879" y="5451015"/>
            <a:ext cx="420370" cy="0"/>
          </a:xfrm>
          <a:custGeom>
            <a:avLst/>
            <a:gdLst/>
            <a:ahLst/>
            <a:cxnLst/>
            <a:rect l="l" t="t" r="r" b="b"/>
            <a:pathLst>
              <a:path w="420370">
                <a:moveTo>
                  <a:pt x="0" y="0"/>
                </a:moveTo>
                <a:lnTo>
                  <a:pt x="419792" y="0"/>
                </a:lnTo>
              </a:path>
            </a:pathLst>
          </a:custGeom>
          <a:ln w="12469">
            <a:solidFill>
              <a:srgbClr val="2F2F2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00894" y="5002120"/>
            <a:ext cx="3416935" cy="0"/>
          </a:xfrm>
          <a:custGeom>
            <a:avLst/>
            <a:gdLst/>
            <a:ahLst/>
            <a:cxnLst/>
            <a:rect l="l" t="t" r="r" b="b"/>
            <a:pathLst>
              <a:path w="3416935">
                <a:moveTo>
                  <a:pt x="0" y="0"/>
                </a:moveTo>
                <a:lnTo>
                  <a:pt x="3416530" y="0"/>
                </a:lnTo>
              </a:path>
            </a:pathLst>
          </a:custGeom>
          <a:ln w="12469">
            <a:solidFill>
              <a:srgbClr val="2F2F2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992582" y="4287213"/>
            <a:ext cx="3425190" cy="0"/>
          </a:xfrm>
          <a:custGeom>
            <a:avLst/>
            <a:gdLst/>
            <a:ahLst/>
            <a:cxnLst/>
            <a:rect l="l" t="t" r="r" b="b"/>
            <a:pathLst>
              <a:path w="3425190">
                <a:moveTo>
                  <a:pt x="0" y="0"/>
                </a:moveTo>
                <a:lnTo>
                  <a:pt x="3424842" y="0"/>
                </a:lnTo>
              </a:path>
            </a:pathLst>
          </a:custGeom>
          <a:ln w="12469">
            <a:solidFill>
              <a:srgbClr val="2F2F2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84268" y="3302136"/>
            <a:ext cx="3433445" cy="0"/>
          </a:xfrm>
          <a:custGeom>
            <a:avLst/>
            <a:gdLst/>
            <a:ahLst/>
            <a:cxnLst/>
            <a:rect l="l" t="t" r="r" b="b"/>
            <a:pathLst>
              <a:path w="3433445">
                <a:moveTo>
                  <a:pt x="0" y="0"/>
                </a:moveTo>
                <a:lnTo>
                  <a:pt x="3433155" y="0"/>
                </a:lnTo>
              </a:path>
            </a:pathLst>
          </a:custGeom>
          <a:ln w="12469">
            <a:solidFill>
              <a:srgbClr val="443F3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01094" y="3044436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352" y="0"/>
                </a:lnTo>
              </a:path>
            </a:pathLst>
          </a:custGeom>
          <a:ln w="12469">
            <a:solidFill>
              <a:srgbClr val="5454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988425" y="2716078"/>
            <a:ext cx="3429000" cy="0"/>
          </a:xfrm>
          <a:custGeom>
            <a:avLst/>
            <a:gdLst/>
            <a:ahLst/>
            <a:cxnLst/>
            <a:rect l="l" t="t" r="r" b="b"/>
            <a:pathLst>
              <a:path w="3429000">
                <a:moveTo>
                  <a:pt x="0" y="0"/>
                </a:moveTo>
                <a:lnTo>
                  <a:pt x="3428999" y="0"/>
                </a:lnTo>
              </a:path>
            </a:pathLst>
          </a:custGeom>
          <a:ln w="12469">
            <a:solidFill>
              <a:srgbClr val="54544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4" name="object 14"/>
          <p:cNvPicPr/>
          <p:nvPr/>
        </p:nvPicPr>
        <p:blipFill>
          <a:blip r:embed="rId3"/>
          <a:stretch>
            <a:fillRect/>
          </a:stretch>
        </p:blipFill>
        <p:spPr>
          <a:xfrm>
            <a:off x="3063239" y="1674890"/>
            <a:ext cx="236912" cy="2867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/>
          <a:stretch>
            <a:fillRect/>
          </a:stretch>
        </p:blipFill>
        <p:spPr>
          <a:xfrm>
            <a:off x="1251065" y="3844551"/>
            <a:ext cx="1001683" cy="45720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259378" y="4580242"/>
            <a:ext cx="615141" cy="7897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/>
          <a:stretch>
            <a:fillRect/>
          </a:stretch>
        </p:blipFill>
        <p:spPr>
          <a:xfrm>
            <a:off x="1263534" y="5615196"/>
            <a:ext cx="947650" cy="7481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/>
          <a:stretch>
            <a:fillRect/>
          </a:stretch>
        </p:blipFill>
        <p:spPr>
          <a:xfrm>
            <a:off x="1263534" y="6305164"/>
            <a:ext cx="665018" cy="7481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/>
          <a:stretch>
            <a:fillRect/>
          </a:stretch>
        </p:blipFill>
        <p:spPr>
          <a:xfrm>
            <a:off x="2182091" y="2967543"/>
            <a:ext cx="1974272" cy="69828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/>
          <a:stretch>
            <a:fillRect/>
          </a:stretch>
        </p:blipFill>
        <p:spPr>
          <a:xfrm>
            <a:off x="3046614" y="3861177"/>
            <a:ext cx="1695796" cy="8728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/>
          <a:stretch>
            <a:fillRect/>
          </a:stretch>
        </p:blipFill>
        <p:spPr>
          <a:xfrm>
            <a:off x="3059083" y="5253585"/>
            <a:ext cx="1280160" cy="8728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3239" y="5469720"/>
            <a:ext cx="1442257" cy="15794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2"/>
          <a:stretch>
            <a:fillRect/>
          </a:stretch>
        </p:blipFill>
        <p:spPr>
          <a:xfrm>
            <a:off x="3042457" y="7402465"/>
            <a:ext cx="1246909" cy="9144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3"/>
          <a:stretch>
            <a:fillRect/>
          </a:stretch>
        </p:blipFill>
        <p:spPr>
          <a:xfrm>
            <a:off x="5299363" y="3869490"/>
            <a:ext cx="835428" cy="7897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4"/>
          <a:stretch>
            <a:fillRect/>
          </a:stretch>
        </p:blipFill>
        <p:spPr>
          <a:xfrm>
            <a:off x="5299363" y="4530364"/>
            <a:ext cx="831272" cy="8312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5"/>
          <a:stretch>
            <a:fillRect/>
          </a:stretch>
        </p:blipFill>
        <p:spPr>
          <a:xfrm>
            <a:off x="5299363" y="5278524"/>
            <a:ext cx="839585" cy="8312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6"/>
          <a:stretch>
            <a:fillRect/>
          </a:stretch>
        </p:blipFill>
        <p:spPr>
          <a:xfrm>
            <a:off x="5307676" y="5565318"/>
            <a:ext cx="544483" cy="7897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7"/>
          <a:stretch>
            <a:fillRect/>
          </a:stretch>
        </p:blipFill>
        <p:spPr>
          <a:xfrm>
            <a:off x="5315988" y="6267756"/>
            <a:ext cx="552796" cy="7897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8"/>
          <a:stretch>
            <a:fillRect/>
          </a:stretch>
        </p:blipFill>
        <p:spPr>
          <a:xfrm>
            <a:off x="5345083" y="7252833"/>
            <a:ext cx="843741" cy="23276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9"/>
          <a:stretch>
            <a:fillRect/>
          </a:stretch>
        </p:blipFill>
        <p:spPr>
          <a:xfrm>
            <a:off x="3013363" y="8096590"/>
            <a:ext cx="2734887" cy="91441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0"/>
          <a:stretch>
            <a:fillRect/>
          </a:stretch>
        </p:blipFill>
        <p:spPr>
          <a:xfrm>
            <a:off x="1251065" y="2830380"/>
            <a:ext cx="918556" cy="760628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1"/>
          <a:stretch>
            <a:fillRect/>
          </a:stretch>
        </p:blipFill>
        <p:spPr>
          <a:xfrm>
            <a:off x="1267690" y="5108110"/>
            <a:ext cx="885305" cy="249386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2"/>
          <a:stretch>
            <a:fillRect/>
          </a:stretch>
        </p:blipFill>
        <p:spPr>
          <a:xfrm>
            <a:off x="3046614" y="4534521"/>
            <a:ext cx="1820487" cy="10806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3"/>
          <a:stretch>
            <a:fillRect/>
          </a:stretch>
        </p:blipFill>
        <p:spPr>
          <a:xfrm>
            <a:off x="3067396" y="6246974"/>
            <a:ext cx="1695796" cy="9144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4"/>
          <a:stretch>
            <a:fillRect/>
          </a:stretch>
        </p:blipFill>
        <p:spPr>
          <a:xfrm>
            <a:off x="5295207" y="3570227"/>
            <a:ext cx="544483" cy="78972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1240772" y="5914575"/>
            <a:ext cx="71120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10">
                <a:latin typeface="Courier New" panose="02070309020205020404"/>
                <a:cs typeface="Courier New" panose="02070309020205020404"/>
              </a:rPr>
              <a:t>CODES:</a:t>
            </a:r>
            <a:r>
              <a:rPr sz="750" spc="-229">
                <a:latin typeface="Courier New" panose="02070309020205020404"/>
                <a:cs typeface="Courier New" panose="02070309020205020404"/>
              </a:rPr>
              <a:t> </a:t>
            </a:r>
            <a:r>
              <a:rPr sz="750" spc="-25">
                <a:latin typeface="Courier New" panose="02070309020205020404"/>
                <a:cs typeface="Courier New" panose="02070309020205020404"/>
              </a:rPr>
              <a:t>G&amp;vE8D</a:t>
            </a:r>
            <a:endParaRPr sz="750">
              <a:latin typeface="Courier New" panose="02070309020205020404"/>
              <a:cs typeface="Courier New" panose="02070309020205020404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45177" y="5914575"/>
            <a:ext cx="781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40">
                <a:solidFill>
                  <a:srgbClr val="B52D36"/>
                </a:solidFill>
                <a:latin typeface="Courier New" panose="02070309020205020404"/>
                <a:cs typeface="Courier New" panose="02070309020205020404"/>
              </a:rPr>
              <a:t>’</a:t>
            </a:r>
            <a:endParaRPr sz="750">
              <a:latin typeface="Courier New" panose="02070309020205020404"/>
              <a:cs typeface="Courier New" panose="02070309020205020404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300" y="877061"/>
            <a:ext cx="472122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4000"/>
              </a:lnSpc>
              <a:spcBef>
                <a:spcPts val="100"/>
              </a:spcBef>
            </a:pPr>
            <a:r>
              <a:rPr sz="1050" spc="-10">
                <a:latin typeface="Times New Roman" panose="02020603050405020304"/>
                <a:cs typeface="Times New Roman" panose="02020603050405020304"/>
              </a:rPr>
              <a:t>[04]</a:t>
            </a:r>
            <a:r>
              <a:rPr sz="1050" spc="-20">
                <a:latin typeface="宋体" panose="02010600030101010101" pitchFamily="2" charset="-122"/>
                <a:cs typeface="宋体" panose="02010600030101010101" pitchFamily="2" charset="-122"/>
              </a:rPr>
              <a:t>宋红娟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.</a:t>
            </a:r>
            <a:r>
              <a:rPr sz="1050" spc="-25">
                <a:latin typeface="宋体" panose="02010600030101010101" pitchFamily="2" charset="-122"/>
                <a:cs typeface="宋体" panose="02010600030101010101" pitchFamily="2" charset="-122"/>
              </a:rPr>
              <a:t>中国旅游产业融合的趋势和模式变化——基于非结构化数据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[J].</a:t>
            </a:r>
            <a:r>
              <a:rPr sz="1050" spc="-30">
                <a:latin typeface="宋体" panose="02010600030101010101" pitchFamily="2" charset="-122"/>
                <a:cs typeface="宋体" panose="02010600030101010101" pitchFamily="2" charset="-122"/>
              </a:rPr>
              <a:t>管理评</a:t>
            </a:r>
            <a:r>
              <a:rPr sz="1050" spc="-25">
                <a:latin typeface="宋体" panose="02010600030101010101" pitchFamily="2" charset="-122"/>
                <a:cs typeface="宋体" panose="02010600030101010101" pitchFamily="2" charset="-122"/>
              </a:rPr>
              <a:t>论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,2023,35(01):97-107.</a:t>
            </a:r>
            <a:r>
              <a:rPr sz="1050" b="1" spc="-20">
                <a:latin typeface="仿宋" panose="02010609060101010101" charset="-122"/>
                <a:cs typeface="仿宋" panose="02010609060101010101" charset="-122"/>
              </a:rPr>
              <a:t>人大复印资料《旅游管理》</a:t>
            </a:r>
            <a:r>
              <a:rPr sz="1050" b="1" spc="-10">
                <a:latin typeface="仿宋" panose="02010609060101010101" charset="-122"/>
                <a:cs typeface="仿宋" panose="02010609060101010101" charset="-122"/>
              </a:rPr>
              <a:t>2023</a:t>
            </a:r>
            <a:r>
              <a:rPr sz="1050" b="1" spc="-90">
                <a:latin typeface="仿宋" panose="02010609060101010101" charset="-122"/>
                <a:cs typeface="仿宋" panose="02010609060101010101" charset="-122"/>
              </a:rPr>
              <a:t> 年第 </a:t>
            </a:r>
            <a:r>
              <a:rPr sz="1050" b="1" spc="-20">
                <a:latin typeface="仿宋" panose="02010609060101010101" charset="-122"/>
                <a:cs typeface="仿宋" panose="02010609060101010101" charset="-122"/>
              </a:rPr>
              <a:t>7</a:t>
            </a:r>
            <a:r>
              <a:rPr sz="1050" b="1" spc="-50">
                <a:latin typeface="仿宋" panose="02010609060101010101" charset="-122"/>
                <a:cs typeface="仿宋" panose="02010609060101010101" charset="-122"/>
              </a:rPr>
              <a:t> 期转载.</a:t>
            </a:r>
            <a:endParaRPr sz="1050">
              <a:latin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3" name="object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330452"/>
            <a:ext cx="5271516" cy="74889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135380"/>
            <a:ext cx="5265420" cy="748284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641632" y="6393196"/>
            <a:ext cx="411371" cy="45722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672139" y="8062071"/>
            <a:ext cx="773430" cy="0"/>
          </a:xfrm>
          <a:custGeom>
            <a:avLst/>
            <a:gdLst/>
            <a:ahLst/>
            <a:cxnLst/>
            <a:rect l="l" t="t" r="r" b="b"/>
            <a:pathLst>
              <a:path w="773429">
                <a:moveTo>
                  <a:pt x="0" y="0"/>
                </a:moveTo>
                <a:lnTo>
                  <a:pt x="772880" y="0"/>
                </a:lnTo>
              </a:path>
            </a:pathLst>
          </a:custGeom>
          <a:ln w="12469">
            <a:solidFill>
              <a:srgbClr val="6060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93295" y="3572945"/>
            <a:ext cx="694055" cy="0"/>
          </a:xfrm>
          <a:custGeom>
            <a:avLst/>
            <a:gdLst/>
            <a:ahLst/>
            <a:cxnLst/>
            <a:rect l="l" t="t" r="r" b="b"/>
            <a:pathLst>
              <a:path w="694054">
                <a:moveTo>
                  <a:pt x="0" y="0"/>
                </a:moveTo>
                <a:lnTo>
                  <a:pt x="693930" y="0"/>
                </a:lnTo>
              </a:path>
            </a:pathLst>
          </a:custGeom>
          <a:ln w="12469">
            <a:solidFill>
              <a:srgbClr val="1F1F1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41359" y="7440659"/>
            <a:ext cx="261782" cy="2826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/>
          <a:stretch>
            <a:fillRect/>
          </a:stretch>
        </p:blipFill>
        <p:spPr>
          <a:xfrm>
            <a:off x="1795377" y="2523403"/>
            <a:ext cx="519409" cy="41565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/>
          <a:stretch>
            <a:fillRect/>
          </a:stretch>
        </p:blipFill>
        <p:spPr>
          <a:xfrm>
            <a:off x="1774601" y="1929009"/>
            <a:ext cx="440458" cy="39072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58254" y="2548344"/>
            <a:ext cx="220345" cy="353695"/>
            <a:chOff x="1658254" y="2548344"/>
            <a:chExt cx="220345" cy="353695"/>
          </a:xfrm>
        </p:grpSpPr>
        <p:pic>
          <p:nvPicPr>
            <p:cNvPr id="9" name="object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658254" y="2706294"/>
              <a:ext cx="220229" cy="1953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695650" y="2548344"/>
              <a:ext cx="174521" cy="1330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658254" y="2706294"/>
              <a:ext cx="220229" cy="195360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7"/>
          <a:stretch>
            <a:fillRect/>
          </a:stretch>
        </p:blipFill>
        <p:spPr>
          <a:xfrm>
            <a:off x="1637476" y="7016686"/>
            <a:ext cx="531874" cy="27433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/>
          <a:stretch>
            <a:fillRect/>
          </a:stretch>
        </p:blipFill>
        <p:spPr>
          <a:xfrm>
            <a:off x="3644473" y="1559072"/>
            <a:ext cx="1587313" cy="24108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/>
          <a:stretch>
            <a:fillRect/>
          </a:stretch>
        </p:blipFill>
        <p:spPr>
          <a:xfrm>
            <a:off x="2746935" y="4186043"/>
            <a:ext cx="2380970" cy="87288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1853551" y="5167000"/>
            <a:ext cx="4354830" cy="1263650"/>
            <a:chOff x="1853551" y="5167000"/>
            <a:chExt cx="4354830" cy="1263650"/>
          </a:xfrm>
        </p:grpSpPr>
        <p:pic>
          <p:nvPicPr>
            <p:cNvPr id="16" name="object 16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853551" y="5167000"/>
              <a:ext cx="4354724" cy="99342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746935" y="6185366"/>
              <a:ext cx="2555492" cy="245239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2"/>
          <a:stretch>
            <a:fillRect/>
          </a:stretch>
        </p:blipFill>
        <p:spPr>
          <a:xfrm>
            <a:off x="2746935" y="6609339"/>
            <a:ext cx="1998685" cy="9975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/>
          <a:stretch>
            <a:fillRect/>
          </a:stretch>
        </p:blipFill>
        <p:spPr>
          <a:xfrm>
            <a:off x="2730313" y="6900301"/>
            <a:ext cx="2239691" cy="38240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/>
          <a:stretch>
            <a:fillRect/>
          </a:stretch>
        </p:blipFill>
        <p:spPr>
          <a:xfrm>
            <a:off x="5319048" y="6189522"/>
            <a:ext cx="889228" cy="8313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5"/>
          <a:stretch>
            <a:fillRect/>
          </a:stretch>
        </p:blipFill>
        <p:spPr>
          <a:xfrm>
            <a:off x="2655519" y="7349214"/>
            <a:ext cx="3556913" cy="868729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633321" y="7444816"/>
            <a:ext cx="146050" cy="212090"/>
            <a:chOff x="1633321" y="7444816"/>
            <a:chExt cx="146050" cy="212090"/>
          </a:xfrm>
        </p:grpSpPr>
        <p:pic>
          <p:nvPicPr>
            <p:cNvPr id="23" name="object 23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1633321" y="7444816"/>
              <a:ext cx="145434" cy="9560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1637477" y="7552887"/>
              <a:ext cx="99726" cy="103914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8"/>
          <a:stretch>
            <a:fillRect/>
          </a:stretch>
        </p:blipFill>
        <p:spPr>
          <a:xfrm>
            <a:off x="1915880" y="7494696"/>
            <a:ext cx="137123" cy="22029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9"/>
          <a:stretch>
            <a:fillRect/>
          </a:stretch>
        </p:blipFill>
        <p:spPr>
          <a:xfrm>
            <a:off x="2746935" y="2394549"/>
            <a:ext cx="3461341" cy="83963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0"/>
          <a:stretch>
            <a:fillRect/>
          </a:stretch>
        </p:blipFill>
        <p:spPr>
          <a:xfrm>
            <a:off x="2667984" y="3242495"/>
            <a:ext cx="3536135" cy="43644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1"/>
          <a:stretch>
            <a:fillRect/>
          </a:stretch>
        </p:blipFill>
        <p:spPr>
          <a:xfrm>
            <a:off x="2751090" y="3770382"/>
            <a:ext cx="3448875" cy="35746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2"/>
          <a:stretch>
            <a:fillRect/>
          </a:stretch>
        </p:blipFill>
        <p:spPr>
          <a:xfrm>
            <a:off x="2776021" y="4859411"/>
            <a:ext cx="3423944" cy="25770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3"/>
          <a:stretch>
            <a:fillRect/>
          </a:stretch>
        </p:blipFill>
        <p:spPr>
          <a:xfrm>
            <a:off x="4978316" y="6505423"/>
            <a:ext cx="1238271" cy="203673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4"/>
          <a:stretch>
            <a:fillRect/>
          </a:stretch>
        </p:blipFill>
        <p:spPr>
          <a:xfrm>
            <a:off x="5327359" y="7153854"/>
            <a:ext cx="893383" cy="91445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3755213" y="1249869"/>
            <a:ext cx="1339215" cy="19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54355" algn="l"/>
              </a:tabLst>
            </a:pPr>
            <a:r>
              <a:rPr sz="1100" spc="-10">
                <a:latin typeface="Cambria" panose="02040503050406030204"/>
                <a:cs typeface="Cambria" panose="02040503050406030204"/>
              </a:rPr>
              <a:t>Yo1.35</a:t>
            </a:r>
            <a:r>
              <a:rPr sz="1100">
                <a:latin typeface="Cambria" panose="02040503050406030204"/>
                <a:cs typeface="Cambria" panose="02040503050406030204"/>
              </a:rPr>
              <a:t>	No.1</a:t>
            </a:r>
            <a:r>
              <a:rPr sz="1100" spc="245">
                <a:latin typeface="Cambria" panose="02040503050406030204"/>
                <a:cs typeface="Cambria" panose="02040503050406030204"/>
              </a:rPr>
              <a:t> </a:t>
            </a:r>
            <a:r>
              <a:rPr sz="1100">
                <a:latin typeface="Cambria" panose="02040503050406030204"/>
                <a:cs typeface="Cambria" panose="02040503050406030204"/>
              </a:rPr>
              <a:t>(</a:t>
            </a:r>
            <a:r>
              <a:rPr sz="1100" spc="-10">
                <a:latin typeface="Cambria" panose="02040503050406030204"/>
                <a:cs typeface="Cambria" panose="02040503050406030204"/>
              </a:rPr>
              <a:t> </a:t>
            </a:r>
            <a:r>
              <a:rPr sz="1100" spc="-20">
                <a:latin typeface="Cambria" panose="02040503050406030204"/>
                <a:cs typeface="Cambria" panose="02040503050406030204"/>
              </a:rPr>
              <a:t>2023)</a:t>
            </a:r>
            <a:endParaRPr sz="1100">
              <a:latin typeface="Cambria" panose="02040503050406030204"/>
              <a:cs typeface="Cambria" panose="02040503050406030204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808430" y="6248783"/>
            <a:ext cx="627764" cy="6277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14095" y="4635500"/>
            <a:ext cx="1274362" cy="91021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005605" y="3033726"/>
            <a:ext cx="285115" cy="0"/>
          </a:xfrm>
          <a:custGeom>
            <a:avLst/>
            <a:gdLst/>
            <a:ahLst/>
            <a:cxnLst/>
            <a:rect l="l" t="t" r="r" b="b"/>
            <a:pathLst>
              <a:path w="285114">
                <a:moveTo>
                  <a:pt x="0" y="0"/>
                </a:moveTo>
                <a:lnTo>
                  <a:pt x="284586" y="0"/>
                </a:lnTo>
              </a:path>
            </a:pathLst>
          </a:custGeom>
          <a:ln w="3175">
            <a:solidFill>
              <a:srgbClr val="6B6B6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 flipH="1">
            <a:off x="1152416" y="6951849"/>
            <a:ext cx="0" cy="264160"/>
          </a:xfrm>
          <a:custGeom>
            <a:avLst/>
            <a:gdLst/>
            <a:ahLst/>
            <a:cxnLst/>
            <a:rect l="l" t="t" r="r" b="b"/>
            <a:pathLst>
              <a:path h="264159">
                <a:moveTo>
                  <a:pt x="0" y="263649"/>
                </a:moveTo>
                <a:lnTo>
                  <a:pt x="0" y="0"/>
                </a:lnTo>
              </a:path>
            </a:pathLst>
          </a:custGeom>
          <a:ln w="6277">
            <a:solidFill>
              <a:srgbClr val="C9C9C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 flipH="1">
            <a:off x="6406805" y="6951849"/>
            <a:ext cx="0" cy="264160"/>
          </a:xfrm>
          <a:custGeom>
            <a:avLst/>
            <a:gdLst/>
            <a:ahLst/>
            <a:cxnLst/>
            <a:rect l="l" t="t" r="r" b="b"/>
            <a:pathLst>
              <a:path h="264159">
                <a:moveTo>
                  <a:pt x="0" y="263649"/>
                </a:moveTo>
                <a:lnTo>
                  <a:pt x="0" y="0"/>
                </a:lnTo>
              </a:path>
            </a:pathLst>
          </a:custGeom>
          <a:ln w="6277">
            <a:solidFill>
              <a:srgbClr val="C6C6C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 flipH="1">
            <a:off x="1152416" y="6951849"/>
            <a:ext cx="0" cy="264160"/>
          </a:xfrm>
          <a:custGeom>
            <a:avLst/>
            <a:gdLst/>
            <a:ahLst/>
            <a:cxnLst/>
            <a:rect l="l" t="t" r="r" b="b"/>
            <a:pathLst>
              <a:path h="264159">
                <a:moveTo>
                  <a:pt x="0" y="263649"/>
                </a:moveTo>
                <a:lnTo>
                  <a:pt x="0" y="0"/>
                </a:lnTo>
              </a:path>
            </a:pathLst>
          </a:custGeom>
          <a:ln w="6277">
            <a:solidFill>
              <a:srgbClr val="C9C9C9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8" name="object 8"/>
          <p:cNvPicPr/>
          <p:nvPr/>
        </p:nvPicPr>
        <p:blipFill>
          <a:blip r:embed="rId3"/>
          <a:stretch>
            <a:fillRect/>
          </a:stretch>
        </p:blipFill>
        <p:spPr>
          <a:xfrm>
            <a:off x="1758209" y="6951849"/>
            <a:ext cx="3910972" cy="100437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 flipH="1">
            <a:off x="6406805" y="6951849"/>
            <a:ext cx="0" cy="264160"/>
          </a:xfrm>
          <a:custGeom>
            <a:avLst/>
            <a:gdLst/>
            <a:ahLst/>
            <a:cxnLst/>
            <a:rect l="l" t="t" r="r" b="b"/>
            <a:pathLst>
              <a:path h="264159">
                <a:moveTo>
                  <a:pt x="0" y="263649"/>
                </a:moveTo>
                <a:lnTo>
                  <a:pt x="0" y="0"/>
                </a:lnTo>
              </a:path>
            </a:pathLst>
          </a:custGeom>
          <a:ln w="6277">
            <a:solidFill>
              <a:srgbClr val="C6C6C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4"/>
          <a:stretch>
            <a:fillRect/>
          </a:stretch>
        </p:blipFill>
        <p:spPr>
          <a:xfrm>
            <a:off x="1933983" y="2607910"/>
            <a:ext cx="3823086" cy="43313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/>
          <a:stretch>
            <a:fillRect/>
          </a:stretch>
        </p:blipFill>
        <p:spPr>
          <a:xfrm>
            <a:off x="2561747" y="6506155"/>
            <a:ext cx="3132545" cy="18204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637887" y="1606700"/>
            <a:ext cx="2284095" cy="1460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spc="-25">
                <a:solidFill>
                  <a:srgbClr val="3D3D3D"/>
                </a:solidFill>
                <a:latin typeface="Arial" panose="020B0604020202020204"/>
                <a:cs typeface="Arial" panose="020B0604020202020204"/>
              </a:rPr>
              <a:t>îNFURł•tATtON</a:t>
            </a:r>
            <a:r>
              <a:rPr sz="750" spc="20">
                <a:solidFill>
                  <a:srgbClr val="3D3D3D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750" spc="-40">
                <a:solidFill>
                  <a:srgbClr val="565656"/>
                </a:solidFill>
                <a:latin typeface="Arial" panose="020B0604020202020204"/>
                <a:cs typeface="Arial" panose="020B0604020202020204"/>
              </a:rPr>
              <a:t>CEHT1R</a:t>
            </a:r>
            <a:r>
              <a:rPr sz="750" spc="80">
                <a:solidFill>
                  <a:srgbClr val="565656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750" spc="-150">
                <a:solidFill>
                  <a:srgbClr val="383838"/>
                </a:solidFill>
                <a:latin typeface="Arial" panose="020B0604020202020204"/>
                <a:cs typeface="Arial" panose="020B0604020202020204"/>
              </a:rPr>
              <a:t>£ÆR</a:t>
            </a:r>
            <a:r>
              <a:rPr sz="750" spc="80">
                <a:solidFill>
                  <a:srgbClr val="383838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750" spc="-60">
                <a:solidFill>
                  <a:srgbClr val="606060"/>
                </a:solidFill>
                <a:latin typeface="Arial" panose="020B0604020202020204"/>
                <a:cs typeface="Arial" panose="020B0604020202020204"/>
              </a:rPr>
              <a:t>SCłCtAL</a:t>
            </a:r>
            <a:r>
              <a:rPr sz="750">
                <a:solidFill>
                  <a:srgbClr val="60606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750" spc="-45">
                <a:solidFill>
                  <a:srgbClr val="383838"/>
                </a:solidFill>
                <a:latin typeface="Arial" panose="020B0604020202020204"/>
                <a:cs typeface="Arial" panose="020B0604020202020204"/>
              </a:rPr>
              <a:t>SCIENCŒ.</a:t>
            </a:r>
            <a:r>
              <a:rPr sz="750" spc="35">
                <a:solidFill>
                  <a:srgbClr val="383838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750" spc="-25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gUC</a:t>
            </a:r>
            <a:endParaRPr sz="75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52180" y="3201150"/>
            <a:ext cx="387350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-195">
                <a:solidFill>
                  <a:srgbClr val="383838"/>
                </a:solidFill>
                <a:latin typeface="Arial" panose="020B0604020202020204"/>
                <a:cs typeface="Arial" panose="020B0604020202020204"/>
              </a:rPr>
              <a:t>Ae&amp;A7a9æQaÕs@xł•J</a:t>
            </a:r>
            <a:r>
              <a:rPr sz="2000" spc="130">
                <a:solidFill>
                  <a:srgbClr val="383838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-204">
                <a:solidFill>
                  <a:srgbClr val="4D4D4D"/>
                </a:solidFill>
                <a:latin typeface="Arial" panose="020B0604020202020204"/>
                <a:cs typeface="Arial" panose="020B0604020202020204"/>
              </a:rPr>
              <a:t>‹€B@x1</a:t>
            </a:r>
            <a:r>
              <a:rPr sz="2000" spc="-105">
                <a:solidFill>
                  <a:srgbClr val="4D4D4D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-350">
                <a:solidFill>
                  <a:srgbClr val="2D2D2D"/>
                </a:solidFill>
                <a:latin typeface="Arial" panose="020B0604020202020204"/>
                <a:cs typeface="Arial" panose="020B0604020202020204"/>
              </a:rPr>
              <a:t>2oz3ègor</a:t>
            </a:r>
            <a:endParaRPr sz="2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47715" y="4725330"/>
            <a:ext cx="91059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70">
                <a:solidFill>
                  <a:srgbClr val="313131"/>
                </a:solidFill>
                <a:latin typeface="Courier New" panose="02070309020205020404"/>
                <a:cs typeface="Courier New" panose="02070309020205020404"/>
              </a:rPr>
              <a:t>+m*z*œ</a:t>
            </a:r>
            <a:endParaRPr sz="2050">
              <a:latin typeface="Courier New" panose="02070309020205020404"/>
              <a:cs typeface="Courier New" panose="020703090202050204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18255" y="4725330"/>
            <a:ext cx="4870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5">
                <a:solidFill>
                  <a:srgbClr val="D12A48"/>
                </a:solidFill>
                <a:latin typeface="Courier New" panose="02070309020205020404"/>
                <a:cs typeface="Courier New" panose="02070309020205020404"/>
              </a:rPr>
              <a:t>I’d</a:t>
            </a:r>
            <a:endParaRPr sz="2050">
              <a:latin typeface="Courier New" panose="02070309020205020404"/>
              <a:cs typeface="Courier New" panose="020703090202050204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76327" y="5171547"/>
            <a:ext cx="128905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30">
                <a:solidFill>
                  <a:srgbClr val="525252"/>
                </a:solidFill>
                <a:latin typeface="Courier New" panose="02070309020205020404"/>
                <a:cs typeface="Courier New" panose="02070309020205020404"/>
              </a:rPr>
              <a:t>2</a:t>
            </a:r>
            <a:endParaRPr sz="1300">
              <a:latin typeface="Courier New" panose="02070309020205020404"/>
              <a:cs typeface="Courier New" panose="02070309020205020404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300" y="993648"/>
            <a:ext cx="5299075" cy="701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4780">
              <a:lnSpc>
                <a:spcPct val="100000"/>
              </a:lnSpc>
              <a:spcBef>
                <a:spcPts val="105"/>
              </a:spcBef>
            </a:pPr>
            <a:r>
              <a:rPr sz="1400" spc="-45">
                <a:latin typeface="PMingLiU"/>
                <a:cs typeface="PMingLiU"/>
              </a:rPr>
              <a:t>5.</a:t>
            </a:r>
            <a:r>
              <a:rPr sz="1050" spc="-35">
                <a:latin typeface="PMingLiU"/>
                <a:cs typeface="PMingLiU"/>
              </a:rPr>
              <a:t>著作成果</a:t>
            </a:r>
            <a:endParaRPr sz="1050">
              <a:latin typeface="PMingLiU"/>
              <a:cs typeface="PMingLiU"/>
            </a:endParaRPr>
          </a:p>
          <a:p>
            <a:pPr marL="12700" marR="5080" indent="266700">
              <a:lnSpc>
                <a:spcPct val="124000"/>
              </a:lnSpc>
              <a:spcBef>
                <a:spcPts val="515"/>
              </a:spcBef>
            </a:pPr>
            <a:r>
              <a:rPr sz="1050" spc="-10">
                <a:latin typeface="Times New Roman" panose="02020603050405020304"/>
                <a:cs typeface="Times New Roman" panose="02020603050405020304"/>
              </a:rPr>
              <a:t>[1]</a:t>
            </a:r>
            <a:r>
              <a:rPr sz="1050" spc="-10">
                <a:latin typeface="宋体" panose="02010600030101010101" pitchFamily="2" charset="-122"/>
                <a:cs typeface="宋体" panose="02010600030101010101" pitchFamily="2" charset="-122"/>
              </a:rPr>
              <a:t>宋红娟（独著</a:t>
            </a:r>
            <a:r>
              <a:rPr sz="105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050" spc="250">
                <a:latin typeface="Times New Roman" panose="02020603050405020304"/>
                <a:cs typeface="Times New Roman" panose="02020603050405020304"/>
              </a:rPr>
              <a:t>. </a:t>
            </a:r>
            <a:r>
              <a:rPr sz="1050" spc="-10">
                <a:latin typeface="宋体" panose="02010600030101010101" pitchFamily="2" charset="-122"/>
                <a:cs typeface="宋体" panose="02010600030101010101" pitchFamily="2" charset="-122"/>
              </a:rPr>
              <a:t>奈特不确定性下的行为价格研究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----</a:t>
            </a:r>
            <a:r>
              <a:rPr sz="1050" spc="-15">
                <a:latin typeface="宋体" panose="02010600030101010101" pitchFamily="2" charset="-122"/>
                <a:cs typeface="宋体" panose="02010600030101010101" pitchFamily="2" charset="-122"/>
              </a:rPr>
              <a:t>以旅游产品为例，中国旅游出版社，</a:t>
            </a:r>
            <a:r>
              <a:rPr sz="1050">
                <a:latin typeface="Times New Roman" panose="02020603050405020304"/>
                <a:cs typeface="Times New Roman" panose="02020603050405020304"/>
              </a:rPr>
              <a:t>18.3 </a:t>
            </a:r>
            <a:r>
              <a:rPr sz="1050" spc="-15">
                <a:latin typeface="宋体" panose="02010600030101010101" pitchFamily="2" charset="-122"/>
                <a:cs typeface="宋体" panose="02010600030101010101" pitchFamily="2" charset="-122"/>
              </a:rPr>
              <a:t>万字，</a:t>
            </a:r>
            <a:r>
              <a:rPr sz="1050">
                <a:latin typeface="Times New Roman" panose="02020603050405020304"/>
                <a:cs typeface="Times New Roman" panose="02020603050405020304"/>
              </a:rPr>
              <a:t>2020 </a:t>
            </a:r>
            <a:r>
              <a:rPr sz="1050" spc="-140">
                <a:latin typeface="宋体" panose="02010600030101010101" pitchFamily="2" charset="-122"/>
                <a:cs typeface="宋体" panose="02010600030101010101" pitchFamily="2" charset="-122"/>
              </a:rPr>
              <a:t>年 </a:t>
            </a:r>
            <a:r>
              <a:rPr sz="1050">
                <a:latin typeface="Times New Roman" panose="02020603050405020304"/>
                <a:cs typeface="Times New Roman" panose="02020603050405020304"/>
              </a:rPr>
              <a:t>7</a:t>
            </a:r>
            <a:r>
              <a:rPr sz="1050" spc="1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050" spc="-25">
                <a:latin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sz="1050" spc="-50">
                <a:latin typeface="Times New Roman" panose="02020603050405020304"/>
                <a:cs typeface="Times New Roman" panose="02020603050405020304"/>
              </a:rPr>
              <a:t>.</a:t>
            </a:r>
            <a:endParaRPr sz="105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object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956816"/>
            <a:ext cx="5274564" cy="465124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917448"/>
            <a:ext cx="5727192" cy="31623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970788"/>
            <a:ext cx="5273040" cy="70180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300" y="915924"/>
            <a:ext cx="1127760" cy="184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b="1">
                <a:latin typeface="Times New Roman" panose="02020603050405020304"/>
                <a:cs typeface="Times New Roman" panose="02020603050405020304"/>
              </a:rPr>
              <a:t>1</a:t>
            </a:r>
            <a:r>
              <a:rPr sz="1050" b="1" spc="150">
                <a:latin typeface="Times New Roman" panose="02020603050405020304"/>
                <a:cs typeface="Times New Roman" panose="02020603050405020304"/>
              </a:rPr>
              <a:t>. </a:t>
            </a:r>
            <a:r>
              <a:rPr sz="1050" b="1" spc="-20">
                <a:latin typeface="宋体" panose="02010600030101010101" pitchFamily="2" charset="-122"/>
                <a:cs typeface="宋体" panose="02010600030101010101" pitchFamily="2" charset="-122"/>
              </a:rPr>
              <a:t>学历、学位证书</a:t>
            </a:r>
            <a:endParaRPr sz="10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object 3"/>
          <p:cNvPicPr/>
          <p:nvPr/>
        </p:nvPicPr>
        <p:blipFill>
          <a:blip r:embed="rId1"/>
          <a:stretch>
            <a:fillRect/>
          </a:stretch>
        </p:blipFill>
        <p:spPr>
          <a:xfrm>
            <a:off x="1324355" y="1182751"/>
            <a:ext cx="4910328" cy="322630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99971" y="4693539"/>
            <a:ext cx="4959096" cy="313791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168908"/>
            <a:ext cx="5268468" cy="72176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918972"/>
            <a:ext cx="5260848" cy="73212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467128" y="2689033"/>
            <a:ext cx="1159381" cy="3616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53857" y="1974073"/>
            <a:ext cx="1130292" cy="11638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/>
          <a:stretch>
            <a:fillRect/>
          </a:stretch>
        </p:blipFill>
        <p:spPr>
          <a:xfrm>
            <a:off x="1753857" y="2198536"/>
            <a:ext cx="2547313" cy="12470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685909" y="2783715"/>
            <a:ext cx="19875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>
                <a:latin typeface="Arial" panose="020B0604020202020204"/>
                <a:cs typeface="Arial" panose="020B0604020202020204"/>
              </a:rPr>
              <a:t>I</a:t>
            </a:r>
            <a:r>
              <a:rPr sz="950" spc="-125">
                <a:latin typeface="Arial" panose="020B0604020202020204"/>
                <a:cs typeface="Arial" panose="020B0604020202020204"/>
              </a:rPr>
              <a:t> </a:t>
            </a:r>
            <a:r>
              <a:rPr sz="950" spc="-110">
                <a:latin typeface="Arial" panose="020B0604020202020204"/>
                <a:cs typeface="Arial" panose="020B0604020202020204"/>
              </a:rPr>
              <a:t>ć›4</a:t>
            </a:r>
            <a:endParaRPr sz="95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712301" y="8017053"/>
            <a:ext cx="3810582" cy="581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16457" y="2314189"/>
            <a:ext cx="3748250" cy="4987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856533" y="4965064"/>
            <a:ext cx="234950" cy="0"/>
          </a:xfrm>
          <a:custGeom>
            <a:avLst/>
            <a:gdLst/>
            <a:ahLst/>
            <a:cxnLst/>
            <a:rect l="l" t="t" r="r" b="b"/>
            <a:pathLst>
              <a:path w="234950">
                <a:moveTo>
                  <a:pt x="0" y="0"/>
                </a:moveTo>
                <a:lnTo>
                  <a:pt x="234785" y="0"/>
                </a:lnTo>
              </a:path>
            </a:pathLst>
          </a:custGeom>
          <a:ln w="10391">
            <a:solidFill>
              <a:srgbClr val="232323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13886" y="4877190"/>
          <a:ext cx="3780154" cy="534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775"/>
                <a:gridCol w="288290"/>
                <a:gridCol w="1736089"/>
                <a:gridCol w="1524000"/>
              </a:tblGrid>
              <a:tr h="280035">
                <a:tc>
                  <a:txBody>
                    <a:bodyPr wrap="square"/>
                    <a:lstStyle/>
                    <a:p>
                      <a:pPr>
                        <a:lnSpc>
                          <a:spcPts val="1390"/>
                        </a:lnSpc>
                      </a:pPr>
                      <a:r>
                        <a:rPr sz="1250">
                          <a:latin typeface="Arial" panose="020B0604020202020204"/>
                          <a:cs typeface="Arial" panose="020B0604020202020204"/>
                        </a:rPr>
                        <a:t>9</a:t>
                      </a:r>
                      <a:endParaRPr sz="12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B w="19050">
                      <a:solidFill>
                        <a:srgbClr val="1D1D1D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marR="50165" algn="r">
                        <a:lnSpc>
                          <a:spcPts val="1390"/>
                        </a:lnSpc>
                      </a:pPr>
                      <a:r>
                        <a:rPr sz="1250" spc="-25">
                          <a:latin typeface="Arial" panose="020B0604020202020204"/>
                          <a:cs typeface="Arial" panose="020B0604020202020204"/>
                        </a:rPr>
                        <a:t>4:</a:t>
                      </a:r>
                      <a:endParaRPr sz="12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B w="19050">
                      <a:solidFill>
                        <a:srgbClr val="1D1D1D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marL="46355">
                        <a:lnSpc>
                          <a:spcPts val="1390"/>
                        </a:lnSpc>
                      </a:pPr>
                      <a:r>
                        <a:rPr sz="1250" spc="45">
                          <a:latin typeface="Arial" panose="020B0604020202020204"/>
                          <a:cs typeface="Arial" panose="020B0604020202020204"/>
                        </a:rPr>
                        <a:t>%STfi9kT8îî1D8OŒ</a:t>
                      </a:r>
                      <a:endParaRPr sz="12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B w="19050">
                      <a:solidFill>
                        <a:srgbClr val="1D1D1D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08585">
                        <a:lnSpc>
                          <a:spcPts val="1390"/>
                        </a:lnSpc>
                      </a:pPr>
                      <a:r>
                        <a:rPr sz="1250" spc="-10">
                          <a:latin typeface="Arial" panose="020B0604020202020204"/>
                          <a:cs typeface="Arial" panose="020B0604020202020204"/>
                        </a:rPr>
                        <a:t>IïtÄ8/*8«19J</a:t>
                      </a:r>
                      <a:endParaRPr sz="12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B w="19050">
                      <a:solidFill>
                        <a:srgbClr val="1D1D1D"/>
                      </a:solidFill>
                      <a:prstDash val="solid"/>
                    </a:lnB>
                  </a:tcPr>
                </a:tc>
              </a:tr>
              <a:tr h="254635">
                <a:tc>
                  <a:txBody>
                    <a:bodyPr wrap="square"/>
                    <a:lstStyle/>
                    <a:p>
                      <a:pPr marL="1905">
                        <a:lnSpc>
                          <a:spcPts val="1475"/>
                        </a:lnSpc>
                        <a:spcBef>
                          <a:spcPts val="435"/>
                        </a:spcBef>
                      </a:pPr>
                      <a:r>
                        <a:rPr sz="1300" spc="-25">
                          <a:latin typeface="Arial" panose="020B0604020202020204"/>
                          <a:cs typeface="Arial" panose="020B0604020202020204"/>
                        </a:rPr>
                        <a:t>Jt</a:t>
                      </a:r>
                      <a:endParaRPr sz="13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55244" marB="0" vert="horz">
                    <a:lnT w="19050">
                      <a:solidFill>
                        <a:srgbClr val="1D1D1D"/>
                      </a:solidFill>
                      <a:prstDash val="solid"/>
                    </a:lnT>
                  </a:tcPr>
                </a:tc>
                <a:tc>
                  <a:txBody>
                    <a:bodyPr wrap="square"/>
                    <a:lstStyle/>
                    <a:p>
                      <a:pPr marR="38735" algn="r">
                        <a:lnSpc>
                          <a:spcPts val="1475"/>
                        </a:lnSpc>
                        <a:spcBef>
                          <a:spcPts val="435"/>
                        </a:spcBef>
                      </a:pPr>
                      <a:r>
                        <a:rPr sz="1300" spc="-25">
                          <a:latin typeface="Arial" panose="020B0604020202020204"/>
                          <a:cs typeface="Arial" panose="020B0604020202020204"/>
                        </a:rPr>
                        <a:t>€:</a:t>
                      </a:r>
                      <a:endParaRPr sz="13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55244" marB="0" vert="horz">
                    <a:lnT w="19050">
                      <a:solidFill>
                        <a:srgbClr val="1D1D1D"/>
                      </a:solidFill>
                      <a:prstDash val="solid"/>
                    </a:lnT>
                  </a:tcPr>
                </a:tc>
                <a:tc>
                  <a:txBody>
                    <a:bodyPr wrap="square"/>
                    <a:lstStyle/>
                    <a:p>
                      <a:pPr marL="51435">
                        <a:lnSpc>
                          <a:spcPts val="1475"/>
                        </a:lnSpc>
                        <a:spcBef>
                          <a:spcPts val="435"/>
                        </a:spcBef>
                      </a:pPr>
                      <a:r>
                        <a:rPr sz="1300" spc="-10">
                          <a:latin typeface="Arial" panose="020B0604020202020204"/>
                          <a:cs typeface="Arial" panose="020B0604020202020204"/>
                        </a:rPr>
                        <a:t>2?IM</a:t>
                      </a:r>
                      <a:r>
                        <a:rPr sz="1300" spc="200"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300" spc="-50">
                          <a:solidFill>
                            <a:srgbClr val="8C8C8C"/>
                          </a:solidFill>
                          <a:latin typeface="Arial" panose="020B0604020202020204"/>
                          <a:cs typeface="Arial" panose="020B0604020202020204"/>
                        </a:rPr>
                        <a:t>8</a:t>
                      </a:r>
                      <a:endParaRPr sz="13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55244" marB="0" vert="horz">
                    <a:lnT w="19050">
                      <a:solidFill>
                        <a:srgbClr val="1D1D1D"/>
                      </a:solidFill>
                      <a:prstDash val="solid"/>
                    </a:lnT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T w="19050">
                      <a:solidFill>
                        <a:srgbClr val="1D1D1D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1720612" y="4133743"/>
            <a:ext cx="3771265" cy="0"/>
          </a:xfrm>
          <a:custGeom>
            <a:avLst/>
            <a:gdLst/>
            <a:ahLst/>
            <a:cxnLst/>
            <a:rect l="l" t="t" r="r" b="b"/>
            <a:pathLst>
              <a:path w="3771265">
                <a:moveTo>
                  <a:pt x="0" y="0"/>
                </a:moveTo>
                <a:lnTo>
                  <a:pt x="3771107" y="0"/>
                </a:lnTo>
              </a:path>
            </a:pathLst>
          </a:custGeom>
          <a:ln w="10391">
            <a:solidFill>
              <a:srgbClr val="2F2F2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3"/>
          <a:stretch>
            <a:fillRect/>
          </a:stretch>
        </p:blipFill>
        <p:spPr>
          <a:xfrm>
            <a:off x="1940853" y="2459670"/>
            <a:ext cx="1433643" cy="1080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/>
          <a:stretch>
            <a:fillRect/>
          </a:stretch>
        </p:blipFill>
        <p:spPr>
          <a:xfrm>
            <a:off x="1949164" y="2617621"/>
            <a:ext cx="2630423" cy="12885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/>
          <a:stretch>
            <a:fillRect/>
          </a:stretch>
        </p:blipFill>
        <p:spPr>
          <a:xfrm>
            <a:off x="1982409" y="3340871"/>
            <a:ext cx="2626268" cy="12469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/>
          <a:stretch>
            <a:fillRect/>
          </a:stretch>
        </p:blipFill>
        <p:spPr>
          <a:xfrm>
            <a:off x="1728923" y="3536231"/>
            <a:ext cx="760454" cy="1039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/>
          <a:stretch>
            <a:fillRect/>
          </a:stretch>
        </p:blipFill>
        <p:spPr>
          <a:xfrm>
            <a:off x="2294070" y="5631161"/>
            <a:ext cx="1757771" cy="11638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/>
          <a:stretch>
            <a:fillRect/>
          </a:stretch>
        </p:blipFill>
        <p:spPr>
          <a:xfrm>
            <a:off x="1712301" y="6886455"/>
            <a:ext cx="2480826" cy="29511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697484" y="1537193"/>
            <a:ext cx="906144" cy="5359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r">
              <a:lnSpc>
                <a:spcPct val="101000"/>
              </a:lnSpc>
              <a:spcBef>
                <a:spcPts val="110"/>
              </a:spcBef>
            </a:pPr>
            <a:r>
              <a:rPr sz="1100">
                <a:latin typeface="Arial" panose="020B0604020202020204"/>
                <a:cs typeface="Arial" panose="020B0604020202020204"/>
              </a:rPr>
              <a:t>BŒON:</a:t>
            </a:r>
            <a:r>
              <a:rPr sz="1100" spc="280">
                <a:latin typeface="Arial" panose="020B0604020202020204"/>
                <a:cs typeface="Arial" panose="020B0604020202020204"/>
              </a:rPr>
              <a:t> </a:t>
            </a:r>
            <a:r>
              <a:rPr sz="1100" spc="-85">
                <a:latin typeface="Arial" panose="020B0604020202020204"/>
                <a:cs typeface="Arial" panose="020B0604020202020204"/>
              </a:rPr>
              <a:t>fù&amp;f*ä </a:t>
            </a:r>
            <a:r>
              <a:rPr sz="1100">
                <a:latin typeface="Arial" panose="020B0604020202020204"/>
                <a:cs typeface="Arial" panose="020B0604020202020204"/>
              </a:rPr>
              <a:t>BŒN4î:</a:t>
            </a:r>
            <a:r>
              <a:rPr sz="1100" spc="145">
                <a:latin typeface="Arial" panose="020B0604020202020204"/>
                <a:cs typeface="Arial" panose="020B0604020202020204"/>
              </a:rPr>
              <a:t> </a:t>
            </a:r>
            <a:r>
              <a:rPr sz="1100">
                <a:latin typeface="Arial" panose="020B0604020202020204"/>
                <a:cs typeface="Arial" panose="020B0604020202020204"/>
              </a:rPr>
              <a:t>i9I</a:t>
            </a:r>
            <a:r>
              <a:rPr sz="1100" spc="425">
                <a:latin typeface="Arial" panose="020B0604020202020204"/>
                <a:cs typeface="Arial" panose="020B0604020202020204"/>
              </a:rPr>
              <a:t> </a:t>
            </a:r>
            <a:r>
              <a:rPr sz="1100" spc="-80">
                <a:latin typeface="Arial" panose="020B0604020202020204"/>
                <a:cs typeface="Arial" panose="020B0604020202020204"/>
              </a:rPr>
              <a:t>ïïî </a:t>
            </a:r>
            <a:r>
              <a:rPr sz="1100" spc="150">
                <a:latin typeface="Arial" panose="020B0604020202020204"/>
                <a:cs typeface="Arial" panose="020B0604020202020204"/>
              </a:rPr>
              <a:t>Baît:</a:t>
            </a:r>
            <a:r>
              <a:rPr sz="1100" spc="215">
                <a:latin typeface="Arial" panose="020B0604020202020204"/>
                <a:cs typeface="Arial" panose="020B0604020202020204"/>
              </a:rPr>
              <a:t> </a:t>
            </a:r>
            <a:r>
              <a:rPr sz="1100" spc="-10">
                <a:solidFill>
                  <a:srgbClr val="0A0A0A"/>
                </a:solidFill>
                <a:latin typeface="Arial" panose="020B0604020202020204"/>
                <a:cs typeface="Arial" panose="020B0604020202020204"/>
              </a:rPr>
              <a:t>xtÂ»fi</a:t>
            </a:r>
            <a:endParaRPr sz="11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19496" y="2719355"/>
            <a:ext cx="2411730" cy="40640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  <a:tabLst>
                <a:tab pos="748665" algn="l"/>
                <a:tab pos="1136650" algn="l"/>
              </a:tabLst>
            </a:pPr>
            <a:r>
              <a:rPr sz="1150" spc="-25">
                <a:solidFill>
                  <a:srgbClr val="2D2D2D"/>
                </a:solidFill>
                <a:latin typeface="Arial" panose="020B0604020202020204"/>
                <a:cs typeface="Arial" panose="020B0604020202020204"/>
              </a:rPr>
              <a:t>Ïïît:èl?i</a:t>
            </a:r>
            <a:r>
              <a:rPr sz="1150" spc="-10">
                <a:solidFill>
                  <a:srgbClr val="2D2D2D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50" spc="-50">
                <a:solidFill>
                  <a:srgbClr val="676767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1150">
                <a:solidFill>
                  <a:srgbClr val="676767"/>
                </a:solidFill>
                <a:latin typeface="Arial" panose="020B0604020202020204"/>
                <a:cs typeface="Arial" panose="020B0604020202020204"/>
              </a:rPr>
              <a:t>	</a:t>
            </a:r>
            <a:r>
              <a:rPr sz="1150" spc="-10">
                <a:solidFill>
                  <a:srgbClr val="111111"/>
                </a:solidFill>
                <a:latin typeface="Arial" panose="020B0604020202020204"/>
                <a:cs typeface="Arial" panose="020B0604020202020204"/>
              </a:rPr>
              <a:t>JL:'ii</a:t>
            </a:r>
            <a:r>
              <a:rPr sz="1150">
                <a:solidFill>
                  <a:srgbClr val="111111"/>
                </a:solidFill>
                <a:latin typeface="Arial" panose="020B0604020202020204"/>
                <a:cs typeface="Arial" panose="020B0604020202020204"/>
              </a:rPr>
              <a:t>	</a:t>
            </a:r>
            <a:r>
              <a:rPr sz="1150" spc="-40">
                <a:latin typeface="Arial" panose="020B0604020202020204"/>
                <a:cs typeface="Arial" panose="020B0604020202020204"/>
              </a:rPr>
              <a:t>'l'lù/›i:iiïlJtfûÏl.</a:t>
            </a:r>
            <a:r>
              <a:rPr sz="1150" spc="-155">
                <a:latin typeface="Arial" panose="020B0604020202020204"/>
                <a:cs typeface="Arial" panose="020B0604020202020204"/>
              </a:rPr>
              <a:t> </a:t>
            </a:r>
            <a:r>
              <a:rPr sz="1150">
                <a:latin typeface="Arial" panose="020B0604020202020204"/>
                <a:cs typeface="Arial" panose="020B0604020202020204"/>
              </a:rPr>
              <a:t>.</a:t>
            </a:r>
            <a:r>
              <a:rPr sz="1150" spc="200">
                <a:latin typeface="Arial" panose="020B0604020202020204"/>
                <a:cs typeface="Arial" panose="020B0604020202020204"/>
              </a:rPr>
              <a:t> </a:t>
            </a:r>
            <a:r>
              <a:rPr sz="1150" spc="-65">
                <a:solidFill>
                  <a:srgbClr val="131313"/>
                </a:solidFill>
                <a:latin typeface="Arial" panose="020B0604020202020204"/>
                <a:cs typeface="Arial" panose="020B0604020202020204"/>
              </a:rPr>
              <a:t>10î0</a:t>
            </a:r>
            <a:r>
              <a:rPr sz="1150" spc="200">
                <a:solidFill>
                  <a:srgbClr val="13131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50" spc="-459">
                <a:latin typeface="Arial" panose="020B0604020202020204"/>
                <a:cs typeface="Arial" panose="020B0604020202020204"/>
              </a:rPr>
              <a:t>Y</a:t>
            </a:r>
            <a:endParaRPr sz="1150">
              <a:latin typeface="Arial" panose="020B0604020202020204"/>
              <a:cs typeface="Arial" panose="020B0604020202020204"/>
            </a:endParaRPr>
          </a:p>
          <a:p>
            <a:pPr marL="221615">
              <a:lnSpc>
                <a:spcPct val="100000"/>
              </a:lnSpc>
              <a:spcBef>
                <a:spcPts val="240"/>
              </a:spcBef>
            </a:pPr>
            <a:r>
              <a:rPr sz="900">
                <a:latin typeface="Arial" panose="020B0604020202020204"/>
                <a:cs typeface="Arial" panose="020B0604020202020204"/>
              </a:rPr>
              <a:t>lSî\ï</a:t>
            </a:r>
            <a:r>
              <a:rPr sz="900" spc="150">
                <a:latin typeface="Arial" panose="020B0604020202020204"/>
                <a:cs typeface="Arial" panose="020B0604020202020204"/>
              </a:rPr>
              <a:t> </a:t>
            </a:r>
            <a:r>
              <a:rPr sz="900">
                <a:latin typeface="Arial" panose="020B0604020202020204"/>
                <a:cs typeface="Arial" panose="020B0604020202020204"/>
              </a:rPr>
              <a:t>!)ïR</a:t>
            </a:r>
            <a:r>
              <a:rPr sz="900" spc="245">
                <a:latin typeface="Arial" panose="020B0604020202020204"/>
                <a:cs typeface="Arial" panose="020B0604020202020204"/>
              </a:rPr>
              <a:t> </a:t>
            </a:r>
            <a:r>
              <a:rPr sz="900" spc="-140">
                <a:latin typeface="Arial" panose="020B0604020202020204"/>
                <a:cs typeface="Arial" panose="020B0604020202020204"/>
              </a:rPr>
              <a:t>7—</a:t>
            </a:r>
            <a:r>
              <a:rPr sz="900" spc="-95">
                <a:latin typeface="Arial" panose="020B0604020202020204"/>
                <a:cs typeface="Arial" panose="020B0604020202020204"/>
              </a:rPr>
              <a:t>50J2-</a:t>
            </a:r>
            <a:r>
              <a:rPr sz="900" spc="-50">
                <a:latin typeface="Arial" panose="020B0604020202020204"/>
                <a:cs typeface="Arial" panose="020B0604020202020204"/>
              </a:rPr>
              <a:t>61•II</a:t>
            </a:r>
            <a:r>
              <a:rPr sz="900" spc="110">
                <a:latin typeface="Arial" panose="020B0604020202020204"/>
                <a:cs typeface="Arial" panose="020B0604020202020204"/>
              </a:rPr>
              <a:t> </a:t>
            </a:r>
            <a:r>
              <a:rPr sz="900" spc="-45">
                <a:solidFill>
                  <a:srgbClr val="2A2A2A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900" spc="-50">
                <a:solidFill>
                  <a:srgbClr val="2A2A2A"/>
                </a:solidFill>
                <a:latin typeface="Arial" panose="020B0604020202020204"/>
                <a:cs typeface="Arial" panose="020B0604020202020204"/>
              </a:rPr>
              <a:t>2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34776" y="3836316"/>
            <a:ext cx="2491105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-55">
                <a:solidFill>
                  <a:srgbClr val="1A1A1A"/>
                </a:solidFill>
                <a:latin typeface="Arial" panose="020B0604020202020204"/>
                <a:cs typeface="Arial" panose="020B0604020202020204"/>
              </a:rPr>
              <a:t>'{•</a:t>
            </a:r>
            <a:r>
              <a:rPr sz="1000" spc="-175">
                <a:solidFill>
                  <a:srgbClr val="1A1A1A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000">
                <a:latin typeface="Arial" panose="020B0604020202020204"/>
                <a:cs typeface="Arial" panose="020B0604020202020204"/>
              </a:rPr>
              <a:t>LASER</a:t>
            </a:r>
            <a:r>
              <a:rPr sz="1000" spc="290">
                <a:latin typeface="Arial" panose="020B0604020202020204"/>
                <a:cs typeface="Arial" panose="020B0604020202020204"/>
              </a:rPr>
              <a:t> </a:t>
            </a:r>
            <a:r>
              <a:rPr sz="1000" spc="-125">
                <a:latin typeface="Arial" panose="020B0604020202020204"/>
                <a:cs typeface="Arial" panose="020B0604020202020204"/>
              </a:rPr>
              <a:t>\11\</a:t>
            </a:r>
            <a:r>
              <a:rPr sz="1000" spc="-35">
                <a:latin typeface="Arial" panose="020B0604020202020204"/>
                <a:cs typeface="Arial" panose="020B0604020202020204"/>
              </a:rPr>
              <a:t> </a:t>
            </a:r>
            <a:r>
              <a:rPr sz="1000" spc="-120">
                <a:latin typeface="Arial" panose="020B0604020202020204"/>
                <a:cs typeface="Arial" panose="020B0604020202020204"/>
              </a:rPr>
              <a:t>CIP</a:t>
            </a:r>
            <a:r>
              <a:rPr sz="1000" spc="5">
                <a:latin typeface="Arial" panose="020B0604020202020204"/>
                <a:cs typeface="Arial" panose="020B0604020202020204"/>
              </a:rPr>
              <a:t> </a:t>
            </a:r>
            <a:r>
              <a:rPr sz="1000" spc="-70">
                <a:latin typeface="Arial" panose="020B0604020202020204"/>
                <a:cs typeface="Arial" panose="020B0604020202020204"/>
              </a:rPr>
              <a:t>@OÏ¿'§^</a:t>
            </a:r>
            <a:r>
              <a:rPr sz="1000" spc="135">
                <a:latin typeface="Arial" panose="020B0604020202020204"/>
                <a:cs typeface="Arial" panose="020B0604020202020204"/>
              </a:rPr>
              <a:t> </a:t>
            </a:r>
            <a:r>
              <a:rPr sz="1000" spc="-80">
                <a:latin typeface="Arial" panose="020B0604020202020204"/>
                <a:cs typeface="Arial" panose="020B0604020202020204"/>
              </a:rPr>
              <a:t>(2020)</a:t>
            </a:r>
            <a:r>
              <a:rPr sz="1000" spc="160">
                <a:latin typeface="Arial" panose="020B0604020202020204"/>
                <a:cs typeface="Arial" panose="020B0604020202020204"/>
              </a:rPr>
              <a:t> </a:t>
            </a:r>
            <a:r>
              <a:rPr sz="1000" spc="-190">
                <a:latin typeface="Arial" panose="020B0604020202020204"/>
                <a:cs typeface="Arial" panose="020B0604020202020204"/>
              </a:rPr>
              <a:t>@</a:t>
            </a:r>
            <a:r>
              <a:rPr sz="1000" spc="-30">
                <a:latin typeface="Arial" panose="020B0604020202020204"/>
                <a:cs typeface="Arial" panose="020B0604020202020204"/>
              </a:rPr>
              <a:t> </a:t>
            </a:r>
            <a:r>
              <a:rPr sz="1000" spc="-125">
                <a:latin typeface="Arial" panose="020B0604020202020204"/>
                <a:cs typeface="Arial" panose="020B0604020202020204"/>
              </a:rPr>
              <a:t>079756</a:t>
            </a:r>
            <a:r>
              <a:rPr sz="1000" spc="-10">
                <a:latin typeface="Arial" panose="020B0604020202020204"/>
                <a:cs typeface="Arial" panose="020B0604020202020204"/>
              </a:rPr>
              <a:t> </a:t>
            </a:r>
            <a:r>
              <a:rPr sz="1000" spc="-50">
                <a:latin typeface="Arial" panose="020B0604020202020204"/>
                <a:cs typeface="Arial" panose="020B0604020202020204"/>
              </a:rPr>
              <a:t>@</a:t>
            </a:r>
            <a:endParaRPr sz="1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72179" y="5739177"/>
            <a:ext cx="2289175" cy="568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4460" marR="5080" indent="-112395" algn="just">
              <a:lnSpc>
                <a:spcPct val="125000"/>
              </a:lnSpc>
              <a:spcBef>
                <a:spcPts val="90"/>
              </a:spcBef>
            </a:pPr>
            <a:r>
              <a:rPr sz="950" spc="-10">
                <a:latin typeface="Times New Roman" panose="02020603050405020304"/>
                <a:cs typeface="Times New Roman" panose="02020603050405020304"/>
                <a:hlinkClick r:id="rId9"/>
              </a:rPr>
              <a:t>http://www.cttp.net.en</a:t>
            </a:r>
            <a:r>
              <a:rPr sz="950" spc="14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40">
                <a:latin typeface="Times New Roman" panose="02020603050405020304"/>
                <a:cs typeface="Times New Roman" panose="02020603050405020304"/>
                <a:hlinkClick r:id="rId10"/>
              </a:rPr>
              <a:t>E-</a:t>
            </a:r>
            <a:r>
              <a:rPr sz="950" spc="-10">
                <a:latin typeface="Times New Roman" panose="02020603050405020304"/>
                <a:cs typeface="Times New Roman" panose="02020603050405020304"/>
                <a:hlinkClick r:id="rId10"/>
              </a:rPr>
              <a:t>mail:cttp@met.gov.en</a:t>
            </a:r>
            <a:r>
              <a:rPr sz="950" spc="-1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Ö</a:t>
            </a:r>
            <a:r>
              <a:rPr sz="950" spc="360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È•Ñ</a:t>
            </a:r>
            <a:r>
              <a:rPr sz="950" spc="225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:</a:t>
            </a:r>
            <a:r>
              <a:rPr sz="950" spc="27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25">
                <a:latin typeface="Times New Roman" panose="02020603050405020304"/>
                <a:cs typeface="Times New Roman" panose="02020603050405020304"/>
              </a:rPr>
              <a:t>010-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57377108,</a:t>
            </a:r>
            <a:r>
              <a:rPr sz="950" spc="36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20">
                <a:latin typeface="Times New Roman" panose="02020603050405020304"/>
                <a:cs typeface="Times New Roman" panose="02020603050405020304"/>
              </a:rPr>
              <a:t>010-</a:t>
            </a:r>
            <a:r>
              <a:rPr sz="950" spc="-10">
                <a:latin typeface="Times New Roman" panose="02020603050405020304"/>
                <a:cs typeface="Times New Roman" panose="02020603050405020304"/>
              </a:rPr>
              <a:t>57377109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Ä</a:t>
            </a:r>
            <a:r>
              <a:rPr sz="950" spc="345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950" spc="80">
                <a:latin typeface="Times New Roman" panose="02020603050405020304"/>
                <a:cs typeface="Times New Roman" panose="02020603050405020304"/>
              </a:rPr>
              <a:t>Ñ</a:t>
            </a:r>
            <a:r>
              <a:rPr sz="950" spc="285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Ñ</a:t>
            </a:r>
            <a:r>
              <a:rPr sz="950" spc="265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:</a:t>
            </a:r>
            <a:r>
              <a:rPr sz="950" spc="29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95">
                <a:latin typeface="Times New Roman" panose="02020603050405020304"/>
                <a:cs typeface="Times New Roman" panose="02020603050405020304"/>
              </a:rPr>
              <a:t>010—</a:t>
            </a:r>
            <a:r>
              <a:rPr sz="950" spc="-10">
                <a:latin typeface="Times New Roman" panose="02020603050405020304"/>
                <a:cs typeface="Times New Roman" panose="02020603050405020304"/>
              </a:rPr>
              <a:t>57377151</a:t>
            </a:r>
            <a:endParaRPr sz="95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96641" y="7353629"/>
            <a:ext cx="1572895" cy="56769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375"/>
              </a:spcBef>
              <a:tabLst>
                <a:tab pos="360680" algn="l"/>
                <a:tab pos="588645" algn="l"/>
              </a:tabLst>
            </a:pPr>
            <a:r>
              <a:rPr sz="1000" spc="-295">
                <a:latin typeface="Arial" panose="020B0604020202020204"/>
                <a:cs typeface="Arial" panose="020B0604020202020204"/>
              </a:rPr>
              <a:t>Æ-</a:t>
            </a:r>
            <a:r>
              <a:rPr sz="1000">
                <a:latin typeface="Arial" panose="020B0604020202020204"/>
                <a:cs typeface="Arial" panose="020B0604020202020204"/>
              </a:rPr>
              <a:t>	</a:t>
            </a:r>
            <a:r>
              <a:rPr sz="1000" spc="-25">
                <a:latin typeface="Arial" panose="020B0604020202020204"/>
                <a:cs typeface="Arial" panose="020B0604020202020204"/>
              </a:rPr>
              <a:t>Ä:</a:t>
            </a:r>
            <a:r>
              <a:rPr sz="1000">
                <a:latin typeface="Arial" panose="020B0604020202020204"/>
                <a:cs typeface="Arial" panose="020B0604020202020204"/>
              </a:rPr>
              <a:t>	</a:t>
            </a:r>
            <a:r>
              <a:rPr sz="1000" spc="-20">
                <a:latin typeface="Arial" panose="020B0604020202020204"/>
                <a:cs typeface="Arial" panose="020B0604020202020204"/>
              </a:rPr>
              <a:t>l83Ÿ</a:t>
            </a:r>
            <a:endParaRPr sz="1000">
              <a:latin typeface="Arial" panose="020B0604020202020204"/>
              <a:cs typeface="Arial" panose="020B0604020202020204"/>
            </a:endParaRPr>
          </a:p>
          <a:p>
            <a:pPr marL="13970">
              <a:lnSpc>
                <a:spcPct val="100000"/>
              </a:lnSpc>
              <a:spcBef>
                <a:spcPts val="290"/>
              </a:spcBef>
              <a:tabLst>
                <a:tab pos="353060" algn="l"/>
              </a:tabLst>
            </a:pPr>
            <a:r>
              <a:rPr sz="950" spc="-50">
                <a:latin typeface="Arial" panose="020B0604020202020204"/>
                <a:cs typeface="Arial" panose="020B0604020202020204"/>
              </a:rPr>
              <a:t>&amp;</a:t>
            </a:r>
            <a:r>
              <a:rPr sz="950">
                <a:latin typeface="Arial" panose="020B0604020202020204"/>
                <a:cs typeface="Arial" panose="020B0604020202020204"/>
              </a:rPr>
              <a:t>	@:</a:t>
            </a:r>
            <a:r>
              <a:rPr sz="950" spc="275">
                <a:latin typeface="Arial" panose="020B0604020202020204"/>
                <a:cs typeface="Arial" panose="020B0604020202020204"/>
              </a:rPr>
              <a:t> </a:t>
            </a:r>
            <a:r>
              <a:rPr sz="950" spc="-10">
                <a:latin typeface="Arial" panose="020B0604020202020204"/>
                <a:cs typeface="Arial" panose="020B0604020202020204"/>
              </a:rPr>
              <a:t>39.80ÿfi</a:t>
            </a:r>
            <a:endParaRPr sz="95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  <a:tabLst>
                <a:tab pos="571500" algn="l"/>
              </a:tabLst>
            </a:pPr>
            <a:r>
              <a:rPr sz="950">
                <a:latin typeface="Arial" panose="020B0604020202020204"/>
                <a:cs typeface="Arial" panose="020B0604020202020204"/>
              </a:rPr>
              <a:t>I</a:t>
            </a:r>
            <a:r>
              <a:rPr sz="950" spc="175">
                <a:latin typeface="Arial" panose="020B0604020202020204"/>
                <a:cs typeface="Arial" panose="020B0604020202020204"/>
              </a:rPr>
              <a:t> </a:t>
            </a:r>
            <a:r>
              <a:rPr sz="950">
                <a:latin typeface="Arial" panose="020B0604020202020204"/>
                <a:cs typeface="Arial" panose="020B0604020202020204"/>
              </a:rPr>
              <a:t>S</a:t>
            </a:r>
            <a:r>
              <a:rPr sz="950" spc="50">
                <a:latin typeface="Arial" panose="020B0604020202020204"/>
                <a:cs typeface="Arial" panose="020B0604020202020204"/>
              </a:rPr>
              <a:t> </a:t>
            </a:r>
            <a:r>
              <a:rPr sz="950">
                <a:latin typeface="Arial" panose="020B0604020202020204"/>
                <a:cs typeface="Arial" panose="020B0604020202020204"/>
              </a:rPr>
              <a:t>B</a:t>
            </a:r>
            <a:r>
              <a:rPr sz="950" spc="40">
                <a:latin typeface="Arial" panose="020B0604020202020204"/>
                <a:cs typeface="Arial" panose="020B0604020202020204"/>
              </a:rPr>
              <a:t> </a:t>
            </a:r>
            <a:r>
              <a:rPr sz="950" spc="-60">
                <a:latin typeface="Arial" panose="020B0604020202020204"/>
                <a:cs typeface="Arial" panose="020B0604020202020204"/>
              </a:rPr>
              <a:t>N</a:t>
            </a:r>
            <a:r>
              <a:rPr sz="950">
                <a:latin typeface="Arial" panose="020B0604020202020204"/>
                <a:cs typeface="Arial" panose="020B0604020202020204"/>
              </a:rPr>
              <a:t>	</a:t>
            </a:r>
            <a:r>
              <a:rPr sz="950" spc="-60">
                <a:latin typeface="Arial" panose="020B0604020202020204"/>
                <a:cs typeface="Arial" panose="020B0604020202020204"/>
              </a:rPr>
              <a:t>976-</a:t>
            </a:r>
            <a:r>
              <a:rPr sz="950" spc="-55">
                <a:latin typeface="Arial" panose="020B0604020202020204"/>
                <a:cs typeface="Arial" panose="020B0604020202020204"/>
              </a:rPr>
              <a:t>7-</a:t>
            </a:r>
            <a:r>
              <a:rPr sz="950" spc="-70">
                <a:latin typeface="Arial" panose="020B0604020202020204"/>
                <a:cs typeface="Arial" panose="020B0604020202020204"/>
              </a:rPr>
              <a:t>5032Æ14I—</a:t>
            </a:r>
            <a:r>
              <a:rPr sz="950" spc="-50">
                <a:latin typeface="Arial" panose="020B0604020202020204"/>
                <a:cs typeface="Arial" panose="020B0604020202020204"/>
              </a:rPr>
              <a:t>2</a:t>
            </a:r>
            <a:endParaRPr sz="95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300" y="1075182"/>
            <a:ext cx="5299075" cy="42164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50" spc="-10">
                <a:latin typeface="Times New Roman" panose="02020603050405020304"/>
                <a:cs typeface="Times New Roman" panose="02020603050405020304"/>
              </a:rPr>
              <a:t>[2]</a:t>
            </a:r>
            <a:r>
              <a:rPr sz="1050" spc="-25">
                <a:latin typeface="宋体" panose="02010600030101010101" pitchFamily="2" charset="-122"/>
                <a:cs typeface="宋体" panose="02010600030101010101" pitchFamily="2" charset="-122"/>
              </a:rPr>
              <a:t>宋红娟</a:t>
            </a:r>
            <a:r>
              <a:rPr sz="1050" spc="-1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1050" spc="-20">
                <a:latin typeface="宋体" panose="02010600030101010101" pitchFamily="2" charset="-122"/>
                <a:cs typeface="宋体" panose="02010600030101010101" pitchFamily="2" charset="-122"/>
              </a:rPr>
              <a:t>独著</a:t>
            </a:r>
            <a:r>
              <a:rPr sz="1050" spc="-1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.</a:t>
            </a:r>
            <a:r>
              <a:rPr sz="1050" spc="-25">
                <a:latin typeface="宋体" panose="02010600030101010101" pitchFamily="2" charset="-122"/>
                <a:cs typeface="宋体" panose="02010600030101010101" pitchFamily="2" charset="-122"/>
              </a:rPr>
              <a:t>旅游目的地文化展示与形象管理，中国旅游出版社，</a:t>
            </a:r>
            <a:r>
              <a:rPr sz="1050">
                <a:latin typeface="Times New Roman" panose="02020603050405020304"/>
                <a:cs typeface="Times New Roman" panose="02020603050405020304"/>
              </a:rPr>
              <a:t>28.7</a:t>
            </a:r>
            <a:r>
              <a:rPr sz="1050" spc="5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050" spc="-20">
                <a:latin typeface="宋体" panose="02010600030101010101" pitchFamily="2" charset="-122"/>
                <a:cs typeface="宋体" panose="02010600030101010101" pitchFamily="2" charset="-122"/>
              </a:rPr>
              <a:t>万字</a:t>
            </a:r>
            <a:r>
              <a:rPr sz="1050" spc="85">
                <a:latin typeface="Times New Roman" panose="02020603050405020304"/>
                <a:cs typeface="Times New Roman" panose="02020603050405020304"/>
              </a:rPr>
              <a:t>, </a:t>
            </a:r>
            <a:r>
              <a:rPr sz="1050">
                <a:latin typeface="Times New Roman" panose="02020603050405020304"/>
                <a:cs typeface="Times New Roman" panose="02020603050405020304"/>
              </a:rPr>
              <a:t>2021</a:t>
            </a:r>
            <a:r>
              <a:rPr sz="1050" spc="44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050" spc="-50">
                <a:latin typeface="宋体" panose="02010600030101010101" pitchFamily="2" charset="-122"/>
                <a:cs typeface="宋体" panose="02010600030101010101" pitchFamily="2" charset="-122"/>
              </a:rPr>
              <a:t>年</a:t>
            </a:r>
            <a:endParaRPr sz="105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50">
                <a:latin typeface="Times New Roman" panose="02020603050405020304"/>
                <a:cs typeface="Times New Roman" panose="02020603050405020304"/>
              </a:rPr>
              <a:t>1</a:t>
            </a:r>
            <a:r>
              <a:rPr sz="1050" spc="-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050" spc="-10">
                <a:latin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sz="1050" spc="-50">
                <a:latin typeface="Times New Roman" panose="02020603050405020304"/>
                <a:cs typeface="Times New Roman" panose="02020603050405020304"/>
              </a:rPr>
              <a:t>.</a:t>
            </a:r>
            <a:endParaRPr sz="105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object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574292"/>
            <a:ext cx="5568696" cy="48219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6516623"/>
            <a:ext cx="5433059" cy="32567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967740"/>
            <a:ext cx="5257800" cy="78165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147572"/>
            <a:ext cx="5257800" cy="72603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584960"/>
            <a:ext cx="5268468" cy="74127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399032"/>
            <a:ext cx="5254752" cy="7549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130808"/>
            <a:ext cx="5260848" cy="769010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300" y="915924"/>
            <a:ext cx="656590" cy="184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spc="-10">
                <a:latin typeface="Times New Roman" panose="02020603050405020304"/>
                <a:cs typeface="Times New Roman" panose="02020603050405020304"/>
              </a:rPr>
              <a:t>2.</a:t>
            </a:r>
            <a:r>
              <a:rPr sz="1050" spc="-35">
                <a:latin typeface="宋体" panose="02010600030101010101" pitchFamily="2" charset="-122"/>
                <a:cs typeface="宋体" panose="02010600030101010101" pitchFamily="2" charset="-122"/>
              </a:rPr>
              <a:t>职称证书</a:t>
            </a:r>
            <a:endParaRPr sz="10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object 4"/>
          <p:cNvPicPr/>
          <p:nvPr/>
        </p:nvPicPr>
        <p:blipFill>
          <a:blip r:embed="rId1"/>
          <a:stretch>
            <a:fillRect/>
          </a:stretch>
        </p:blipFill>
        <p:spPr>
          <a:xfrm>
            <a:off x="1187195" y="4584573"/>
            <a:ext cx="4904232" cy="2570988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1155700"/>
            <a:ext cx="5495925" cy="3045460"/>
          </a:xfrm>
          <a:prstGeom prst="rect">
            <a:avLst/>
          </a:prstGeom>
        </p:spPr>
      </p:pic>
      <p:pic>
        <p:nvPicPr>
          <p:cNvPr id="7" name="图片 6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" y="7175500"/>
            <a:ext cx="6269355" cy="31165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1264" y="7697809"/>
            <a:ext cx="3814445" cy="0"/>
          </a:xfrm>
          <a:custGeom>
            <a:avLst/>
            <a:gdLst/>
            <a:ahLst/>
            <a:cxnLst/>
            <a:rect l="l" t="t" r="r" b="b"/>
            <a:pathLst>
              <a:path w="3814445">
                <a:moveTo>
                  <a:pt x="0" y="0"/>
                </a:moveTo>
                <a:lnTo>
                  <a:pt x="3813934" y="0"/>
                </a:lnTo>
              </a:path>
            </a:pathLst>
          </a:custGeom>
          <a:ln w="12470">
            <a:solidFill>
              <a:srgbClr val="1F23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12182" y="4788132"/>
            <a:ext cx="3706495" cy="0"/>
          </a:xfrm>
          <a:custGeom>
            <a:avLst/>
            <a:gdLst/>
            <a:ahLst/>
            <a:cxnLst/>
            <a:rect l="l" t="t" r="r" b="b"/>
            <a:pathLst>
              <a:path w="3706495">
                <a:moveTo>
                  <a:pt x="0" y="0"/>
                </a:moveTo>
                <a:lnTo>
                  <a:pt x="3705914" y="0"/>
                </a:lnTo>
              </a:path>
            </a:pathLst>
          </a:custGeom>
          <a:ln w="12470">
            <a:solidFill>
              <a:srgbClr val="1C1C1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99718" y="3923541"/>
            <a:ext cx="3681095" cy="0"/>
          </a:xfrm>
          <a:custGeom>
            <a:avLst/>
            <a:gdLst/>
            <a:ahLst/>
            <a:cxnLst/>
            <a:rect l="l" t="t" r="r" b="b"/>
            <a:pathLst>
              <a:path w="3681095">
                <a:moveTo>
                  <a:pt x="0" y="0"/>
                </a:moveTo>
                <a:lnTo>
                  <a:pt x="3680987" y="0"/>
                </a:lnTo>
              </a:path>
            </a:pathLst>
          </a:custGeom>
          <a:ln w="12470">
            <a:solidFill>
              <a:srgbClr val="282828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674790" y="1656071"/>
            <a:ext cx="3656329" cy="1151890"/>
            <a:chOff x="1674790" y="1656071"/>
            <a:chExt cx="3656329" cy="1151890"/>
          </a:xfrm>
        </p:grpSpPr>
        <p:sp>
          <p:nvSpPr>
            <p:cNvPr id="6" name="object 6"/>
            <p:cNvSpPr/>
            <p:nvPr/>
          </p:nvSpPr>
          <p:spPr>
            <a:xfrm>
              <a:off x="1674790" y="2198518"/>
              <a:ext cx="3656329" cy="0"/>
            </a:xfrm>
            <a:custGeom>
              <a:avLst/>
              <a:gdLst/>
              <a:ahLst/>
              <a:cxnLst/>
              <a:rect l="l" t="t" r="r" b="b"/>
              <a:pathLst>
                <a:path w="3656329">
                  <a:moveTo>
                    <a:pt x="0" y="0"/>
                  </a:moveTo>
                  <a:lnTo>
                    <a:pt x="3656059" y="0"/>
                  </a:lnTo>
                </a:path>
              </a:pathLst>
            </a:custGeom>
            <a:ln w="12470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890830" y="1656071"/>
              <a:ext cx="2575860" cy="9685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74790" y="2632890"/>
              <a:ext cx="2293346" cy="174580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3"/>
          <a:stretch>
            <a:fillRect/>
          </a:stretch>
        </p:blipFill>
        <p:spPr>
          <a:xfrm>
            <a:off x="1940685" y="3189887"/>
            <a:ext cx="2596634" cy="11223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/>
          <a:stretch>
            <a:fillRect/>
          </a:stretch>
        </p:blipFill>
        <p:spPr>
          <a:xfrm>
            <a:off x="1915758" y="3705315"/>
            <a:ext cx="2255955" cy="11223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/>
          <a:stretch>
            <a:fillRect/>
          </a:stretch>
        </p:blipFill>
        <p:spPr>
          <a:xfrm>
            <a:off x="1720491" y="6515233"/>
            <a:ext cx="2746199" cy="13301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76537" y="2802392"/>
            <a:ext cx="125412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-80">
                <a:latin typeface="Times New Roman" panose="02020603050405020304"/>
                <a:cs typeface="Times New Roman" panose="02020603050405020304"/>
              </a:rPr>
              <a:t>1SllN</a:t>
            </a:r>
            <a:r>
              <a:rPr sz="950" spc="22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75">
                <a:latin typeface="Times New Roman" panose="02020603050405020304"/>
                <a:cs typeface="Times New Roman" panose="02020603050405020304"/>
              </a:rPr>
              <a:t>978—</a:t>
            </a:r>
            <a:r>
              <a:rPr sz="950" spc="-50">
                <a:latin typeface="Times New Roman" panose="02020603050405020304"/>
                <a:cs typeface="Times New Roman" panose="02020603050405020304"/>
              </a:rPr>
              <a:t>7-</a:t>
            </a:r>
            <a:r>
              <a:rPr sz="950" spc="-55">
                <a:latin typeface="Times New Roman" panose="02020603050405020304"/>
                <a:cs typeface="Times New Roman" panose="02020603050405020304"/>
              </a:rPr>
              <a:t>5032-</a:t>
            </a:r>
            <a:r>
              <a:rPr sz="950" spc="-60">
                <a:latin typeface="Times New Roman" panose="02020603050405020304"/>
                <a:cs typeface="Times New Roman" panose="02020603050405020304"/>
              </a:rPr>
              <a:t>663d</a:t>
            </a:r>
            <a:r>
              <a:rPr sz="950" spc="-6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430">
                <a:latin typeface="Times New Roman" panose="02020603050405020304"/>
                <a:cs typeface="Times New Roman" panose="02020603050405020304"/>
              </a:rPr>
              <a:t>—</a:t>
            </a:r>
            <a:r>
              <a:rPr sz="950" spc="-100">
                <a:latin typeface="Times New Roman" panose="02020603050405020304"/>
                <a:cs typeface="Times New Roman" panose="02020603050405020304"/>
              </a:rPr>
              <a:t>8</a:t>
            </a:r>
            <a:endParaRPr sz="95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70053" y="3330637"/>
            <a:ext cx="1307465" cy="1606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28600" algn="l"/>
              </a:tabLst>
            </a:pPr>
            <a:r>
              <a:rPr sz="850" spc="-50">
                <a:solidFill>
                  <a:srgbClr val="151515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r>
              <a:rPr sz="850">
                <a:solidFill>
                  <a:srgbClr val="151515"/>
                </a:solidFill>
                <a:latin typeface="Times New Roman" panose="02020603050405020304"/>
                <a:cs typeface="Times New Roman" panose="02020603050405020304"/>
              </a:rPr>
              <a:t>	</a:t>
            </a:r>
            <a:r>
              <a:rPr sz="850">
                <a:latin typeface="Times New Roman" panose="02020603050405020304"/>
                <a:cs typeface="Times New Roman" panose="02020603050405020304"/>
              </a:rPr>
              <a:t>'/'/jti</a:t>
            </a:r>
            <a:r>
              <a:rPr sz="850" spc="44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850">
                <a:latin typeface="Times New Roman" panose="02020603050405020304"/>
                <a:cs typeface="Times New Roman" panose="02020603050405020304"/>
              </a:rPr>
              <a:t>IV.</a:t>
            </a:r>
            <a:r>
              <a:rPr sz="850" spc="49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850">
                <a:latin typeface="Times New Roman" panose="02020603050405020304"/>
                <a:cs typeface="Times New Roman" panose="02020603050405020304"/>
              </a:rPr>
              <a:t>@F592.</a:t>
            </a:r>
            <a:r>
              <a:rPr sz="850" spc="10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850" spc="-25">
                <a:latin typeface="Times New Roman" panose="02020603050405020304"/>
                <a:cs typeface="Times New Roman" panose="02020603050405020304"/>
              </a:rPr>
              <a:t>766</a:t>
            </a:r>
            <a:endParaRPr sz="85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55386" y="5209113"/>
            <a:ext cx="2254250" cy="73215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365"/>
              </a:spcBef>
            </a:pPr>
            <a:r>
              <a:rPr sz="950">
                <a:latin typeface="Times New Roman" panose="02020603050405020304"/>
                <a:cs typeface="Times New Roman" panose="02020603050405020304"/>
              </a:rPr>
              <a:t>(</a:t>
            </a:r>
            <a:r>
              <a:rPr sz="950" spc="-3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2fi%</a:t>
            </a:r>
            <a:r>
              <a:rPr sz="950" spc="325">
                <a:latin typeface="Times New Roman" panose="02020603050405020304"/>
                <a:cs typeface="Times New Roman" panose="02020603050405020304"/>
              </a:rPr>
              <a:t>  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E</a:t>
            </a:r>
            <a:r>
              <a:rPr sz="950" spc="160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i</a:t>
            </a:r>
            <a:r>
              <a:rPr sz="950" spc="4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6Q</a:t>
            </a:r>
            <a:r>
              <a:rPr sz="950" spc="420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$fQ</a:t>
            </a:r>
            <a:r>
              <a:rPr sz="950" spc="114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:</a:t>
            </a:r>
            <a:r>
              <a:rPr sz="950" spc="28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55">
                <a:latin typeface="Times New Roman" panose="02020603050405020304"/>
                <a:cs typeface="Times New Roman" panose="02020603050405020304"/>
              </a:rPr>
              <a:t>100028</a:t>
            </a:r>
            <a:r>
              <a:rPr sz="950" spc="-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50">
                <a:latin typeface="Times New Roman" panose="02020603050405020304"/>
                <a:cs typeface="Times New Roman" panose="02020603050405020304"/>
              </a:rPr>
              <a:t>)</a:t>
            </a:r>
            <a:endParaRPr sz="950">
              <a:latin typeface="Times New Roman" panose="02020603050405020304"/>
              <a:cs typeface="Times New Roman" panose="02020603050405020304"/>
            </a:endParaRPr>
          </a:p>
          <a:p>
            <a:pPr marL="22860" marR="5080" indent="-6985" algn="just">
              <a:lnSpc>
                <a:spcPct val="121000"/>
              </a:lnSpc>
              <a:spcBef>
                <a:spcPts val="30"/>
              </a:spcBef>
            </a:pPr>
            <a:r>
              <a:rPr sz="950" spc="-10">
                <a:latin typeface="Times New Roman" panose="02020603050405020304"/>
                <a:cs typeface="Times New Roman" panose="02020603050405020304"/>
                <a:hlinkClick r:id="rId6"/>
              </a:rPr>
              <a:t>http://www.cttp.net.en</a:t>
            </a:r>
            <a:r>
              <a:rPr sz="950" spc="13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50">
                <a:latin typeface="Times New Roman" panose="02020603050405020304"/>
                <a:cs typeface="Times New Roman" panose="02020603050405020304"/>
                <a:hlinkClick r:id="rId7"/>
              </a:rPr>
              <a:t>E-</a:t>
            </a:r>
            <a:r>
              <a:rPr sz="950" spc="-30">
                <a:latin typeface="Times New Roman" panose="02020603050405020304"/>
                <a:cs typeface="Times New Roman" panose="02020603050405020304"/>
                <a:hlinkClick r:id="rId7"/>
              </a:rPr>
              <a:t>mail:cttp@mct.gov.cn</a:t>
            </a:r>
            <a:r>
              <a:rPr sz="950" spc="-3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Rtfi</a:t>
            </a:r>
            <a:r>
              <a:rPr sz="950" spc="-6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Q•C•lg</a:t>
            </a:r>
            <a:r>
              <a:rPr sz="950" spc="170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:</a:t>
            </a:r>
            <a:r>
              <a:rPr sz="950" spc="24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30">
                <a:latin typeface="Times New Roman" panose="02020603050405020304"/>
                <a:cs typeface="Times New Roman" panose="02020603050405020304"/>
              </a:rPr>
              <a:t>010-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57377108,</a:t>
            </a:r>
            <a:r>
              <a:rPr sz="950" spc="32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95">
                <a:latin typeface="Times New Roman" panose="02020603050405020304"/>
                <a:cs typeface="Times New Roman" panose="02020603050405020304"/>
              </a:rPr>
              <a:t>010—</a:t>
            </a:r>
            <a:r>
              <a:rPr sz="950" spc="-75">
                <a:latin typeface="Times New Roman" panose="02020603050405020304"/>
                <a:cs typeface="Times New Roman" panose="02020603050405020304"/>
              </a:rPr>
              <a:t>57377109</a:t>
            </a:r>
            <a:r>
              <a:rPr sz="950" spc="105">
                <a:latin typeface="Times New Roman" panose="02020603050405020304"/>
                <a:cs typeface="Times New Roman" panose="02020603050405020304"/>
              </a:rPr>
              <a:t> JJ}J|</a:t>
            </a:r>
            <a:r>
              <a:rPr sz="950" spc="4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105">
                <a:latin typeface="Times New Roman" panose="02020603050405020304"/>
                <a:cs typeface="Times New Roman" panose="02020603050405020304"/>
              </a:rPr>
              <a:t>QJtg,</a:t>
            </a:r>
            <a:r>
              <a:rPr sz="950" spc="229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:</a:t>
            </a:r>
            <a:r>
              <a:rPr sz="950" spc="290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950" spc="-95">
                <a:latin typeface="Times New Roman" panose="02020603050405020304"/>
                <a:cs typeface="Times New Roman" panose="02020603050405020304"/>
              </a:rPr>
              <a:t>010—</a:t>
            </a:r>
            <a:r>
              <a:rPr sz="950" spc="-10">
                <a:latin typeface="Times New Roman" panose="02020603050405020304"/>
                <a:cs typeface="Times New Roman" panose="02020603050405020304"/>
              </a:rPr>
              <a:t>57377151</a:t>
            </a:r>
            <a:endParaRPr sz="95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02944" y="6634855"/>
            <a:ext cx="1520190" cy="76771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  <a:tabLst>
                <a:tab pos="355600" algn="l"/>
              </a:tabLst>
            </a:pPr>
            <a:r>
              <a:rPr sz="950" spc="-10">
                <a:latin typeface="Times New Roman" panose="02020603050405020304"/>
                <a:cs typeface="Times New Roman" panose="02020603050405020304"/>
              </a:rPr>
              <a:t>3</a:t>
            </a:r>
            <a:r>
              <a:rPr sz="950" spc="-8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50">
                <a:latin typeface="Times New Roman" panose="02020603050405020304"/>
                <a:cs typeface="Times New Roman" panose="02020603050405020304"/>
              </a:rPr>
              <a:t>-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	z|¢:</a:t>
            </a:r>
            <a:r>
              <a:rPr sz="950" spc="18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20">
                <a:latin typeface="Times New Roman" panose="02020603050405020304"/>
                <a:cs typeface="Times New Roman" panose="02020603050405020304"/>
              </a:rPr>
              <a:t>720</a:t>
            </a:r>
            <a:r>
              <a:rPr sz="950" spc="-5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ØH</a:t>
            </a:r>
            <a:r>
              <a:rPr sz="950" spc="160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x</a:t>
            </a:r>
            <a:r>
              <a:rPr sz="950" spc="-6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20">
                <a:latin typeface="Times New Roman" panose="02020603050405020304"/>
                <a:cs typeface="Times New Roman" panose="02020603050405020304"/>
              </a:rPr>
              <a:t>970</a:t>
            </a:r>
            <a:r>
              <a:rPr sz="950" spc="-3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25">
                <a:latin typeface="Times New Roman" panose="02020603050405020304"/>
                <a:cs typeface="Times New Roman" panose="02020603050405020304"/>
              </a:rPr>
              <a:t>ØH</a:t>
            </a:r>
            <a:endParaRPr sz="950">
              <a:latin typeface="Times New Roman" panose="02020603050405020304"/>
              <a:cs typeface="Times New Roman" panose="02020603050405020304"/>
            </a:endParaRPr>
          </a:p>
          <a:p>
            <a:pPr marL="20955">
              <a:lnSpc>
                <a:spcPct val="100000"/>
              </a:lnSpc>
              <a:spcBef>
                <a:spcPts val="335"/>
              </a:spcBef>
              <a:tabLst>
                <a:tab pos="358140" algn="l"/>
              </a:tabLst>
            </a:pPr>
            <a:r>
              <a:rPr sz="950" spc="30">
                <a:latin typeface="Times New Roman" panose="02020603050405020304"/>
                <a:cs typeface="Times New Roman" panose="02020603050405020304"/>
              </a:rPr>
              <a:t>Ø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	d£:</a:t>
            </a:r>
            <a:r>
              <a:rPr sz="950" spc="395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20">
                <a:latin typeface="Times New Roman" panose="02020603050405020304"/>
                <a:cs typeface="Times New Roman" panose="02020603050405020304"/>
              </a:rPr>
              <a:t>t8.M</a:t>
            </a:r>
            <a:endParaRPr sz="950">
              <a:latin typeface="Times New Roman" panose="02020603050405020304"/>
              <a:cs typeface="Times New Roman" panose="02020603050405020304"/>
            </a:endParaRPr>
          </a:p>
          <a:p>
            <a:pPr marL="16510">
              <a:lnSpc>
                <a:spcPct val="100000"/>
              </a:lnSpc>
              <a:spcBef>
                <a:spcPts val="365"/>
              </a:spcBef>
              <a:tabLst>
                <a:tab pos="353695" algn="l"/>
              </a:tabLst>
            </a:pPr>
            <a:r>
              <a:rPr sz="950" spc="-50">
                <a:latin typeface="Times New Roman" panose="02020603050405020304"/>
                <a:cs typeface="Times New Roman" panose="02020603050405020304"/>
              </a:rPr>
              <a:t>9</a:t>
            </a:r>
            <a:r>
              <a:rPr sz="950">
                <a:latin typeface="Times New Roman" panose="02020603050405020304"/>
                <a:cs typeface="Times New Roman" panose="02020603050405020304"/>
              </a:rPr>
              <a:t>	Ø:</a:t>
            </a:r>
            <a:r>
              <a:rPr sz="950" spc="165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950" spc="-25">
                <a:latin typeface="Times New Roman" panose="02020603050405020304"/>
                <a:cs typeface="Times New Roman" panose="02020603050405020304"/>
              </a:rPr>
              <a:t>287</a:t>
            </a:r>
            <a:r>
              <a:rPr sz="950" spc="1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950" spc="-50">
                <a:latin typeface="Times New Roman" panose="02020603050405020304"/>
                <a:cs typeface="Times New Roman" panose="02020603050405020304"/>
              </a:rPr>
              <a:t>T</a:t>
            </a:r>
            <a:endParaRPr sz="950">
              <a:latin typeface="Times New Roman" panose="02020603050405020304"/>
              <a:cs typeface="Times New Roman" panose="02020603050405020304"/>
            </a:endParaRPr>
          </a:p>
          <a:p>
            <a:pPr marL="23495">
              <a:lnSpc>
                <a:spcPct val="100000"/>
              </a:lnSpc>
              <a:spcBef>
                <a:spcPts val="365"/>
              </a:spcBef>
              <a:tabLst>
                <a:tab pos="360680" algn="l"/>
              </a:tabLst>
            </a:pPr>
            <a:r>
              <a:rPr sz="850" spc="-50">
                <a:latin typeface="Times New Roman" panose="02020603050405020304"/>
                <a:cs typeface="Times New Roman" panose="02020603050405020304"/>
              </a:rPr>
              <a:t>R</a:t>
            </a:r>
            <a:r>
              <a:rPr sz="850">
                <a:latin typeface="Times New Roman" panose="02020603050405020304"/>
                <a:cs typeface="Times New Roman" panose="02020603050405020304"/>
              </a:rPr>
              <a:t>	tl</a:t>
            </a:r>
            <a:r>
              <a:rPr sz="850" spc="26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850">
                <a:latin typeface="Times New Roman" panose="02020603050405020304"/>
                <a:cs typeface="Times New Roman" panose="02020603050405020304"/>
              </a:rPr>
              <a:t>:</a:t>
            </a:r>
            <a:r>
              <a:rPr sz="850" spc="42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850">
                <a:latin typeface="Times New Roman" panose="02020603050405020304"/>
                <a:cs typeface="Times New Roman" panose="02020603050405020304"/>
              </a:rPr>
              <a:t>59.80</a:t>
            </a:r>
            <a:r>
              <a:rPr sz="850" spc="4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850" spc="-25">
                <a:latin typeface="Times New Roman" panose="02020603050405020304"/>
                <a:cs typeface="Times New Roman" panose="02020603050405020304"/>
              </a:rPr>
              <a:t>7c</a:t>
            </a:r>
            <a:endParaRPr sz="85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83226" y="6676421"/>
            <a:ext cx="21399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-20">
                <a:latin typeface="Times New Roman" panose="02020603050405020304"/>
                <a:cs typeface="Times New Roman" panose="02020603050405020304"/>
              </a:rPr>
              <a:t>I/t6</a:t>
            </a:r>
            <a:endParaRPr sz="95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74971" y="7432938"/>
            <a:ext cx="2893695" cy="727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  <a:tabLst>
                <a:tab pos="609600" algn="l"/>
              </a:tabLst>
            </a:pPr>
            <a:r>
              <a:rPr sz="1425" baseline="6000">
                <a:latin typeface="Times New Roman" panose="02020603050405020304"/>
                <a:cs typeface="Times New Roman" panose="02020603050405020304"/>
              </a:rPr>
              <a:t>I</a:t>
            </a:r>
            <a:r>
              <a:rPr sz="1425" spc="75" baseline="600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425" baseline="6000">
                <a:latin typeface="Times New Roman" panose="02020603050405020304"/>
                <a:cs typeface="Times New Roman" panose="02020603050405020304"/>
              </a:rPr>
              <a:t>S</a:t>
            </a:r>
            <a:r>
              <a:rPr sz="1425" spc="419" baseline="600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425" baseline="6000">
                <a:latin typeface="Times New Roman" panose="02020603050405020304"/>
                <a:cs typeface="Times New Roman" panose="02020603050405020304"/>
              </a:rPr>
              <a:t>B</a:t>
            </a:r>
            <a:r>
              <a:rPr sz="1425" spc="120" baseline="600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425" spc="-75" baseline="6000">
                <a:latin typeface="Times New Roman" panose="02020603050405020304"/>
                <a:cs typeface="Times New Roman" panose="02020603050405020304"/>
              </a:rPr>
              <a:t>N</a:t>
            </a:r>
            <a:r>
              <a:rPr sz="1425" baseline="6000">
                <a:latin typeface="Times New Roman" panose="02020603050405020304"/>
                <a:cs typeface="Times New Roman" panose="02020603050405020304"/>
              </a:rPr>
              <a:t>	</a:t>
            </a:r>
            <a:r>
              <a:rPr sz="950" spc="-10">
                <a:latin typeface="Times New Roman" panose="02020603050405020304"/>
                <a:cs typeface="Times New Roman" panose="02020603050405020304"/>
              </a:rPr>
              <a:t>97</a:t>
            </a:r>
            <a:r>
              <a:rPr sz="1425" spc="-15" baseline="6000">
                <a:latin typeface="Times New Roman" panose="02020603050405020304"/>
                <a:cs typeface="Times New Roman" panose="02020603050405020304"/>
              </a:rPr>
              <a:t>8-7-5032-6634-</a:t>
            </a:r>
            <a:r>
              <a:rPr sz="1425" spc="-75" baseline="6000">
                <a:latin typeface="Times New Roman" panose="02020603050405020304"/>
                <a:cs typeface="Times New Roman" panose="02020603050405020304"/>
              </a:rPr>
              <a:t>8</a:t>
            </a:r>
            <a:endParaRPr sz="1425" baseline="60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Times New Roman" panose="02020603050405020304"/>
              <a:cs typeface="Times New Roman" panose="02020603050405020304"/>
            </a:endParaRPr>
          </a:p>
          <a:p>
            <a:pPr marL="1441450">
              <a:lnSpc>
                <a:spcPct val="100000"/>
              </a:lnSpc>
              <a:spcBef>
                <a:spcPts val="5"/>
              </a:spcBef>
            </a:pPr>
            <a:r>
              <a:rPr sz="1000">
                <a:solidFill>
                  <a:srgbClr val="080808"/>
                </a:solidFill>
                <a:latin typeface="Times New Roman" panose="02020603050405020304"/>
                <a:cs typeface="Times New Roman" panose="02020603050405020304"/>
              </a:rPr>
              <a:t>llgBB?6</a:t>
            </a:r>
            <a:r>
              <a:rPr sz="1000" spc="325">
                <a:solidFill>
                  <a:srgbClr val="080808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1000" spc="-10">
                <a:latin typeface="Times New Roman" panose="02020603050405020304"/>
                <a:cs typeface="Times New Roman" panose="02020603050405020304"/>
              </a:rPr>
              <a:t>BBI/g'R</a:t>
            </a: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819150">
              <a:lnSpc>
                <a:spcPct val="100000"/>
              </a:lnSpc>
              <a:spcBef>
                <a:spcPts val="105"/>
              </a:spcBef>
            </a:pPr>
            <a:r>
              <a:rPr sz="1200" strike="sngStrike">
                <a:latin typeface="Times New Roman" panose="02020603050405020304"/>
                <a:cs typeface="Times New Roman" panose="02020603050405020304"/>
              </a:rPr>
              <a:t>Jai^a'+.•f</a:t>
            </a:r>
            <a:r>
              <a:rPr sz="1200" strike="noStrike">
                <a:latin typeface="Times New Roman" panose="02020603050405020304"/>
                <a:cs typeface="Times New Roman" panose="02020603050405020304"/>
              </a:rPr>
              <a:t>qØ,</a:t>
            </a:r>
            <a:r>
              <a:rPr sz="1200" strike="noStrike" spc="140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1200" strike="noStrike" spc="65">
                <a:latin typeface="Times New Roman" panose="02020603050405020304"/>
                <a:cs typeface="Times New Roman" panose="02020603050405020304"/>
              </a:rPr>
              <a:t>&amp;A8S8t04"t'BB</a:t>
            </a:r>
            <a:endParaRPr sz="1200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300" y="1004443"/>
            <a:ext cx="5298440" cy="525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100"/>
              </a:spcBef>
            </a:pPr>
            <a:r>
              <a:rPr sz="1200">
                <a:latin typeface="Times New Roman" panose="02020603050405020304"/>
                <a:cs typeface="Times New Roman" panose="02020603050405020304"/>
              </a:rPr>
              <a:t>[3]</a:t>
            </a:r>
            <a:r>
              <a:rPr sz="1200" spc="-5">
                <a:latin typeface="宋体" panose="02010600030101010101" pitchFamily="2" charset="-122"/>
                <a:cs typeface="宋体" panose="02010600030101010101" pitchFamily="2" charset="-122"/>
              </a:rPr>
              <a:t>宋红娟，绿色会展营销：基础理论与海南实践，华中科技大学出版社，</a:t>
            </a:r>
            <a:endParaRPr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200">
                <a:latin typeface="Times New Roman" panose="02020603050405020304"/>
                <a:cs typeface="Times New Roman" panose="02020603050405020304"/>
              </a:rPr>
              <a:t>250 </a:t>
            </a:r>
            <a:r>
              <a:rPr sz="1200">
                <a:latin typeface="宋体" panose="02010600030101010101" pitchFamily="2" charset="-122"/>
                <a:cs typeface="宋体" panose="02010600030101010101" pitchFamily="2" charset="-122"/>
              </a:rPr>
              <a:t>千字，</a:t>
            </a:r>
            <a:r>
              <a:rPr sz="1200">
                <a:latin typeface="Times New Roman" panose="02020603050405020304"/>
                <a:cs typeface="Times New Roman" panose="02020603050405020304"/>
              </a:rPr>
              <a:t>2024 </a:t>
            </a:r>
            <a:r>
              <a:rPr sz="1200" spc="-150">
                <a:latin typeface="宋体" panose="02010600030101010101" pitchFamily="2" charset="-122"/>
                <a:cs typeface="宋体" panose="02010600030101010101" pitchFamily="2" charset="-122"/>
              </a:rPr>
              <a:t>年 </a:t>
            </a:r>
            <a:r>
              <a:rPr sz="1200">
                <a:latin typeface="Times New Roman" panose="02020603050405020304"/>
                <a:cs typeface="Times New Roman" panose="02020603050405020304"/>
              </a:rPr>
              <a:t>1 </a:t>
            </a:r>
            <a:r>
              <a:rPr sz="1200">
                <a:latin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sz="1200" spc="-50">
                <a:latin typeface="Times New Roman" panose="02020603050405020304"/>
                <a:cs typeface="Times New Roman" panose="02020603050405020304"/>
              </a:rPr>
              <a:t>.</a:t>
            </a:r>
            <a:endParaRPr sz="120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object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984248"/>
            <a:ext cx="5256276" cy="24978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5350764"/>
            <a:ext cx="5268468" cy="3886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300" y="993648"/>
            <a:ext cx="10928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25">
                <a:latin typeface="PMingLiU"/>
                <a:cs typeface="PMingLiU"/>
              </a:rPr>
              <a:t>五、课题证明</a:t>
            </a:r>
            <a:endParaRPr sz="1400">
              <a:latin typeface="PMingLiU"/>
              <a:cs typeface="PMingLiU"/>
            </a:endParaRPr>
          </a:p>
        </p:txBody>
      </p:sp>
      <p:pic>
        <p:nvPicPr>
          <p:cNvPr id="3" name="object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376172"/>
            <a:ext cx="5878067" cy="40294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5524500"/>
            <a:ext cx="5740908" cy="345947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5518404"/>
            <a:ext cx="5740908" cy="34594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44524" y="1223772"/>
            <a:ext cx="5943600" cy="42412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2999" y="1012063"/>
            <a:ext cx="5341620" cy="33710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4597430"/>
            <a:ext cx="5266944" cy="279854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2519" y="8086279"/>
            <a:ext cx="237018" cy="24111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5355278" y="8161108"/>
            <a:ext cx="848277" cy="10808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22319" y="4183523"/>
            <a:ext cx="2353310" cy="100647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635635">
              <a:lnSpc>
                <a:spcPct val="100000"/>
              </a:lnSpc>
              <a:spcBef>
                <a:spcPts val="725"/>
              </a:spcBef>
            </a:pPr>
            <a:r>
              <a:rPr sz="1050" spc="-45">
                <a:latin typeface="Calibri" panose="020F0502020204030204"/>
                <a:cs typeface="Calibri" panose="020F0502020204030204"/>
              </a:rPr>
              <a:t>æ'l=</a:t>
            </a:r>
            <a:r>
              <a:rPr sz="1050" spc="-30">
                <a:latin typeface="Calibri" panose="020F0502020204030204"/>
                <a:cs typeface="Calibri" panose="020F0502020204030204"/>
              </a:rPr>
              <a:t> </a:t>
            </a:r>
            <a:r>
              <a:rPr sz="1050" spc="-105">
                <a:latin typeface="Calibri" panose="020F0502020204030204"/>
                <a:cs typeface="Calibri" panose="020F0502020204030204"/>
              </a:rPr>
              <a:t>óś</a:t>
            </a:r>
            <a:r>
              <a:rPr sz="1050" spc="-65">
                <a:latin typeface="Calibri" panose="020F0502020204030204"/>
                <a:cs typeface="Calibri" panose="020F0502020204030204"/>
              </a:rPr>
              <a:t> </a:t>
            </a:r>
            <a:r>
              <a:rPr sz="1050" spc="55">
                <a:latin typeface="Calibri" panose="020F0502020204030204"/>
                <a:cs typeface="Calibri" panose="020F0502020204030204"/>
              </a:rPr>
              <a:t>i%Øïf°^tËæ</a:t>
            </a:r>
            <a:r>
              <a:rPr sz="1050" spc="-70">
                <a:latin typeface="Calibri" panose="020F0502020204030204"/>
                <a:cs typeface="Calibri" panose="020F0502020204030204"/>
              </a:rPr>
              <a:t> </a:t>
            </a:r>
            <a:r>
              <a:rPr sz="1050" spc="-25">
                <a:latin typeface="Calibri" panose="020F0502020204030204"/>
                <a:cs typeface="Calibri" panose="020F0502020204030204"/>
              </a:rPr>
              <a:t>••</a:t>
            </a:r>
            <a:endParaRPr sz="1050">
              <a:latin typeface="Calibri" panose="020F0502020204030204"/>
              <a:cs typeface="Calibri" panose="020F0502020204030204"/>
            </a:endParaRPr>
          </a:p>
          <a:p>
            <a:pPr marL="17780">
              <a:lnSpc>
                <a:spcPct val="100000"/>
              </a:lnSpc>
              <a:spcBef>
                <a:spcPts val="685"/>
              </a:spcBef>
              <a:tabLst>
                <a:tab pos="1642745" algn="l"/>
                <a:tab pos="2254250" algn="l"/>
              </a:tabLst>
            </a:pPr>
            <a:r>
              <a:rPr sz="1100" spc="160">
                <a:latin typeface="Calibri" panose="020F0502020204030204"/>
                <a:cs typeface="Calibri" panose="020F0502020204030204"/>
              </a:rPr>
              <a:t>ŽÏIMÏ=</a:t>
            </a:r>
            <a:r>
              <a:rPr sz="1100" spc="330">
                <a:latin typeface="Calibri" panose="020F0502020204030204"/>
                <a:cs typeface="Calibri" panose="020F0502020204030204"/>
              </a:rPr>
              <a:t> </a:t>
            </a:r>
            <a:r>
              <a:rPr sz="1100" spc="50">
                <a:latin typeface="Calibri" panose="020F0502020204030204"/>
                <a:cs typeface="Calibri" panose="020F0502020204030204"/>
              </a:rPr>
              <a:t>tę*1):</a:t>
            </a:r>
            <a:r>
              <a:rPr sz="1100" spc="495">
                <a:latin typeface="Calibri" panose="020F0502020204030204"/>
                <a:cs typeface="Calibri" panose="020F0502020204030204"/>
              </a:rPr>
              <a:t> </a:t>
            </a:r>
            <a:r>
              <a:rPr sz="1100" spc="75">
                <a:latin typeface="Calibri" panose="020F0502020204030204"/>
                <a:cs typeface="Calibri" panose="020F0502020204030204"/>
              </a:rPr>
              <a:t>ü</a:t>
            </a:r>
            <a:r>
              <a:rPr sz="1100" spc="35">
                <a:latin typeface="Calibri" panose="020F0502020204030204"/>
                <a:cs typeface="Calibri" panose="020F0502020204030204"/>
              </a:rPr>
              <a:t> </a:t>
            </a:r>
            <a:r>
              <a:rPr sz="1100" spc="60">
                <a:latin typeface="Calibri" panose="020F0502020204030204"/>
                <a:cs typeface="Calibri" panose="020F0502020204030204"/>
              </a:rPr>
              <a:t>&amp;Eæ</a:t>
            </a:r>
            <a:r>
              <a:rPr sz="1100">
                <a:latin typeface="Calibri" panose="020F0502020204030204"/>
                <a:cs typeface="Calibri" panose="020F0502020204030204"/>
              </a:rPr>
              <a:t>	</a:t>
            </a:r>
            <a:r>
              <a:rPr sz="1100" spc="70">
                <a:latin typeface="Calibri" panose="020F0502020204030204"/>
                <a:cs typeface="Calibri" panose="020F0502020204030204"/>
              </a:rPr>
              <a:t>+</a:t>
            </a:r>
            <a:r>
              <a:rPr sz="1100" spc="160">
                <a:latin typeface="Calibri" panose="020F0502020204030204"/>
                <a:cs typeface="Calibri" panose="020F0502020204030204"/>
              </a:rPr>
              <a:t> </a:t>
            </a:r>
            <a:r>
              <a:rPr sz="1100">
                <a:latin typeface="Calibri" panose="020F0502020204030204"/>
                <a:cs typeface="Calibri" panose="020F0502020204030204"/>
              </a:rPr>
              <a:t>îa,°</a:t>
            </a:r>
            <a:r>
              <a:rPr sz="1100" spc="10">
                <a:latin typeface="Calibri" panose="020F0502020204030204"/>
                <a:cs typeface="Calibri" panose="020F0502020204030204"/>
              </a:rPr>
              <a:t> </a:t>
            </a:r>
            <a:r>
              <a:rPr sz="1100" spc="15">
                <a:latin typeface="Calibri" panose="020F0502020204030204"/>
                <a:cs typeface="Calibri" panose="020F0502020204030204"/>
              </a:rPr>
              <a:t>æ</a:t>
            </a:r>
            <a:r>
              <a:rPr sz="1100">
                <a:latin typeface="Calibri" panose="020F0502020204030204"/>
                <a:cs typeface="Calibri" panose="020F0502020204030204"/>
              </a:rPr>
              <a:t>	</a:t>
            </a:r>
            <a:r>
              <a:rPr sz="1100" spc="-65">
                <a:latin typeface="Calibri" panose="020F0502020204030204"/>
                <a:cs typeface="Calibri" panose="020F0502020204030204"/>
              </a:rPr>
              <a:t>%</a:t>
            </a:r>
            <a:endParaRPr sz="11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1883410" algn="l"/>
              </a:tabLst>
            </a:pPr>
            <a:r>
              <a:rPr sz="1000" spc="110">
                <a:latin typeface="Calibri" panose="020F0502020204030204"/>
                <a:cs typeface="Calibri" panose="020F0502020204030204"/>
              </a:rPr>
              <a:t>ñîł»@(‹</a:t>
            </a:r>
            <a:r>
              <a:rPr sz="1000" spc="240">
                <a:latin typeface="Calibri" panose="020F0502020204030204"/>
                <a:cs typeface="Calibri" panose="020F0502020204030204"/>
              </a:rPr>
              <a:t> </a:t>
            </a:r>
            <a:r>
              <a:rPr sz="1000" spc="245">
                <a:latin typeface="Calibri" panose="020F0502020204030204"/>
                <a:cs typeface="Calibri" panose="020F0502020204030204"/>
              </a:rPr>
              <a:t>(Z1):</a:t>
            </a:r>
            <a:r>
              <a:rPr sz="1000" spc="365">
                <a:latin typeface="Calibri" panose="020F0502020204030204"/>
                <a:cs typeface="Calibri" panose="020F0502020204030204"/>
              </a:rPr>
              <a:t> </a:t>
            </a:r>
            <a:r>
              <a:rPr sz="1000">
                <a:latin typeface="Calibri" panose="020F0502020204030204"/>
                <a:cs typeface="Calibri" panose="020F0502020204030204"/>
              </a:rPr>
              <a:t>‹s'ù</a:t>
            </a:r>
            <a:r>
              <a:rPr sz="1000" spc="160">
                <a:latin typeface="Calibri" panose="020F0502020204030204"/>
                <a:cs typeface="Calibri" panose="020F0502020204030204"/>
              </a:rPr>
              <a:t> </a:t>
            </a:r>
            <a:r>
              <a:rPr sz="1000" spc="-110">
                <a:latin typeface="Calibri" panose="020F0502020204030204"/>
                <a:cs typeface="Calibri" panose="020F0502020204030204"/>
              </a:rPr>
              <a:t>‹ń.</a:t>
            </a:r>
            <a:r>
              <a:rPr sz="1000" spc="-70">
                <a:latin typeface="Calibri" panose="020F0502020204030204"/>
                <a:cs typeface="Calibri" panose="020F0502020204030204"/>
              </a:rPr>
              <a:t> </a:t>
            </a:r>
            <a:r>
              <a:rPr sz="1000">
                <a:latin typeface="Calibri" panose="020F0502020204030204"/>
                <a:cs typeface="Calibri" panose="020F0502020204030204"/>
              </a:rPr>
              <a:t>Y</a:t>
            </a:r>
            <a:r>
              <a:rPr sz="1000" spc="305">
                <a:latin typeface="Calibri" panose="020F0502020204030204"/>
                <a:cs typeface="Calibri" panose="020F0502020204030204"/>
              </a:rPr>
              <a:t> </a:t>
            </a:r>
            <a:r>
              <a:rPr sz="1000" spc="-25">
                <a:latin typeface="Calibri" panose="020F0502020204030204"/>
                <a:cs typeface="Calibri" panose="020F0502020204030204"/>
              </a:rPr>
              <a:t>ë‹Ï</a:t>
            </a:r>
            <a:r>
              <a:rPr sz="1000">
                <a:latin typeface="Calibri" panose="020F0502020204030204"/>
                <a:cs typeface="Calibri" panose="020F0502020204030204"/>
              </a:rPr>
              <a:t>	</a:t>
            </a:r>
            <a:r>
              <a:rPr sz="1000" spc="-50">
                <a:latin typeface="Calibri" panose="020F0502020204030204"/>
                <a:cs typeface="Calibri" panose="020F0502020204030204"/>
              </a:rPr>
              <a:t>e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L="124460">
              <a:lnSpc>
                <a:spcPct val="100000"/>
              </a:lnSpc>
              <a:spcBef>
                <a:spcPts val="800"/>
              </a:spcBef>
              <a:tabLst>
                <a:tab pos="497840" algn="l"/>
                <a:tab pos="1809750" algn="l"/>
              </a:tabLst>
            </a:pPr>
            <a:r>
              <a:rPr sz="900">
                <a:latin typeface="Calibri" panose="020F0502020204030204"/>
                <a:cs typeface="Calibri" panose="020F0502020204030204"/>
              </a:rPr>
              <a:t>1Î</a:t>
            </a:r>
            <a:r>
              <a:rPr sz="900" spc="245">
                <a:latin typeface="Calibri" panose="020F0502020204030204"/>
                <a:cs typeface="Calibri" panose="020F0502020204030204"/>
              </a:rPr>
              <a:t> </a:t>
            </a:r>
            <a:r>
              <a:rPr sz="900" spc="-50">
                <a:latin typeface="Calibri" panose="020F0502020204030204"/>
                <a:cs typeface="Calibri" panose="020F0502020204030204"/>
              </a:rPr>
              <a:t>Ø</a:t>
            </a:r>
            <a:r>
              <a:rPr sz="900">
                <a:latin typeface="Calibri" panose="020F0502020204030204"/>
                <a:cs typeface="Calibri" panose="020F0502020204030204"/>
              </a:rPr>
              <a:t>	:</a:t>
            </a:r>
            <a:r>
              <a:rPr sz="900" spc="484">
                <a:latin typeface="Calibri" panose="020F0502020204030204"/>
                <a:cs typeface="Calibri" panose="020F0502020204030204"/>
              </a:rPr>
              <a:t> </a:t>
            </a:r>
            <a:r>
              <a:rPr sz="900">
                <a:latin typeface="Calibri" panose="020F0502020204030204"/>
                <a:cs typeface="Calibri" panose="020F0502020204030204"/>
              </a:rPr>
              <a:t>2023</a:t>
            </a:r>
            <a:r>
              <a:rPr sz="900" spc="90">
                <a:latin typeface="Calibri" panose="020F0502020204030204"/>
                <a:cs typeface="Calibri" panose="020F0502020204030204"/>
              </a:rPr>
              <a:t> </a:t>
            </a:r>
            <a:r>
              <a:rPr sz="900" spc="-50">
                <a:latin typeface="Calibri" panose="020F0502020204030204"/>
                <a:cs typeface="Calibri" panose="020F0502020204030204"/>
              </a:rPr>
              <a:t>-</a:t>
            </a:r>
            <a:r>
              <a:rPr sz="900" spc="-10">
                <a:latin typeface="Calibri" panose="020F0502020204030204"/>
                <a:cs typeface="Calibri" panose="020F0502020204030204"/>
              </a:rPr>
              <a:t>4-</a:t>
            </a:r>
            <a:r>
              <a:rPr sz="900" spc="70">
                <a:latin typeface="Calibri" panose="020F0502020204030204"/>
                <a:cs typeface="Calibri" panose="020F0502020204030204"/>
              </a:rPr>
              <a:t> </a:t>
            </a:r>
            <a:r>
              <a:rPr sz="900">
                <a:latin typeface="Calibri" panose="020F0502020204030204"/>
                <a:cs typeface="Calibri" panose="020F0502020204030204"/>
              </a:rPr>
              <a:t>9</a:t>
            </a:r>
            <a:r>
              <a:rPr sz="900" spc="160">
                <a:latin typeface="Calibri" panose="020F0502020204030204"/>
                <a:cs typeface="Calibri" panose="020F0502020204030204"/>
              </a:rPr>
              <a:t> </a:t>
            </a:r>
            <a:r>
              <a:rPr sz="900">
                <a:latin typeface="Calibri" panose="020F0502020204030204"/>
                <a:cs typeface="Calibri" panose="020F0502020204030204"/>
              </a:rPr>
              <a:t>J</a:t>
            </a:r>
            <a:r>
              <a:rPr sz="900" spc="325">
                <a:latin typeface="Calibri" panose="020F0502020204030204"/>
                <a:cs typeface="Calibri" panose="020F0502020204030204"/>
              </a:rPr>
              <a:t> </a:t>
            </a:r>
            <a:r>
              <a:rPr sz="900">
                <a:latin typeface="Calibri" panose="020F0502020204030204"/>
                <a:cs typeface="Calibri" panose="020F0502020204030204"/>
              </a:rPr>
              <a:t>A</a:t>
            </a:r>
            <a:r>
              <a:rPr sz="900" spc="350">
                <a:latin typeface="Calibri" panose="020F0502020204030204"/>
                <a:cs typeface="Calibri" panose="020F0502020204030204"/>
              </a:rPr>
              <a:t> </a:t>
            </a:r>
            <a:r>
              <a:rPr sz="900" spc="-20">
                <a:latin typeface="Calibri" panose="020F0502020204030204"/>
                <a:cs typeface="Calibri" panose="020F0502020204030204"/>
              </a:rPr>
              <a:t>20244</a:t>
            </a:r>
            <a:r>
              <a:rPr sz="900">
                <a:latin typeface="Calibri" panose="020F0502020204030204"/>
                <a:cs typeface="Calibri" panose="020F0502020204030204"/>
              </a:rPr>
              <a:t>	9</a:t>
            </a:r>
            <a:r>
              <a:rPr sz="900" spc="105">
                <a:latin typeface="Calibri" panose="020F0502020204030204"/>
                <a:cs typeface="Calibri" panose="020F0502020204030204"/>
              </a:rPr>
              <a:t> </a:t>
            </a:r>
            <a:r>
              <a:rPr sz="900" spc="-50">
                <a:latin typeface="Calibri" panose="020F0502020204030204"/>
                <a:cs typeface="Calibri" panose="020F0502020204030204"/>
              </a:rPr>
              <a:t>Ñ</a:t>
            </a:r>
            <a:endParaRPr sz="9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98374" y="6753317"/>
            <a:ext cx="632460" cy="1606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50">
                <a:latin typeface="Calibri" panose="020F0502020204030204"/>
                <a:cs typeface="Calibri" panose="020F0502020204030204"/>
              </a:rPr>
              <a:t>2023</a:t>
            </a:r>
            <a:r>
              <a:rPr sz="850" spc="50">
                <a:latin typeface="Calibri" panose="020F0502020204030204"/>
                <a:cs typeface="Calibri" panose="020F0502020204030204"/>
              </a:rPr>
              <a:t> </a:t>
            </a:r>
            <a:r>
              <a:rPr sz="850">
                <a:latin typeface="Calibri" panose="020F0502020204030204"/>
                <a:cs typeface="Calibri" panose="020F0502020204030204"/>
              </a:rPr>
              <a:t>@</a:t>
            </a:r>
            <a:r>
              <a:rPr sz="850" spc="290">
                <a:latin typeface="Calibri" panose="020F0502020204030204"/>
                <a:cs typeface="Calibri" panose="020F0502020204030204"/>
              </a:rPr>
              <a:t> </a:t>
            </a:r>
            <a:r>
              <a:rPr sz="850">
                <a:latin typeface="Calibri" panose="020F0502020204030204"/>
                <a:cs typeface="Calibri" panose="020F0502020204030204"/>
              </a:rPr>
              <a:t>8</a:t>
            </a:r>
            <a:r>
              <a:rPr sz="850" spc="30">
                <a:latin typeface="Calibri" panose="020F0502020204030204"/>
                <a:cs typeface="Calibri" panose="020F0502020204030204"/>
              </a:rPr>
              <a:t> </a:t>
            </a:r>
            <a:r>
              <a:rPr sz="850" spc="55">
                <a:latin typeface="Calibri" panose="020F0502020204030204"/>
                <a:cs typeface="Calibri" panose="020F0502020204030204"/>
              </a:rPr>
              <a:t>@</a:t>
            </a:r>
            <a:endParaRPr sz="85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952500"/>
            <a:ext cx="5591411" cy="738321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76265" y="952500"/>
            <a:ext cx="5226885" cy="738321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209531" y="952500"/>
            <a:ext cx="5127088" cy="738321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76265" y="952500"/>
            <a:ext cx="5226885" cy="738321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300" y="889254"/>
            <a:ext cx="5121910" cy="60769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44780">
              <a:lnSpc>
                <a:spcPct val="100000"/>
              </a:lnSpc>
              <a:spcBef>
                <a:spcPts val="350"/>
              </a:spcBef>
            </a:pPr>
            <a:r>
              <a:rPr sz="1050" spc="-35">
                <a:latin typeface="PMingLiU"/>
                <a:cs typeface="PMingLiU"/>
              </a:rPr>
              <a:t>3</a:t>
            </a:r>
            <a:r>
              <a:rPr sz="1050" spc="-30">
                <a:latin typeface="PMingLiU"/>
                <a:cs typeface="PMingLiU"/>
              </a:rPr>
              <a:t>.论文成果</a:t>
            </a:r>
            <a:endParaRPr sz="1050">
              <a:latin typeface="PMingLiU"/>
              <a:cs typeface="PMingLiU"/>
            </a:endParaRPr>
          </a:p>
          <a:p>
            <a:pPr marL="12700" marR="5080" indent="132080">
              <a:lnSpc>
                <a:spcPts val="1560"/>
              </a:lnSpc>
              <a:spcBef>
                <a:spcPts val="50"/>
              </a:spcBef>
            </a:pPr>
            <a:r>
              <a:rPr sz="1050" spc="-10">
                <a:latin typeface="Times New Roman" panose="02020603050405020304"/>
                <a:cs typeface="Times New Roman" panose="02020603050405020304"/>
              </a:rPr>
              <a:t>[01]</a:t>
            </a:r>
            <a:r>
              <a:rPr sz="1050" spc="-25">
                <a:latin typeface="宋体" panose="02010600030101010101" pitchFamily="2" charset="-122"/>
                <a:cs typeface="宋体" panose="02010600030101010101" pitchFamily="2" charset="-122"/>
              </a:rPr>
              <a:t>宋红娟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.</a:t>
            </a:r>
            <a:r>
              <a:rPr sz="1050" spc="-25">
                <a:latin typeface="宋体" panose="02010600030101010101" pitchFamily="2" charset="-122"/>
                <a:cs typeface="宋体" panose="02010600030101010101" pitchFamily="2" charset="-122"/>
              </a:rPr>
              <a:t>奈特不确定性下旅游消费者价格决策研究——基于眼动跟踪技术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[J].</a:t>
            </a:r>
            <a:r>
              <a:rPr sz="1050" spc="-30">
                <a:latin typeface="宋体" panose="02010600030101010101" pitchFamily="2" charset="-122"/>
                <a:cs typeface="宋体" panose="02010600030101010101" pitchFamily="2" charset="-122"/>
              </a:rPr>
              <a:t>旅游学</a:t>
            </a:r>
            <a:r>
              <a:rPr sz="1050" spc="-25">
                <a:latin typeface="宋体" panose="02010600030101010101" pitchFamily="2" charset="-122"/>
                <a:cs typeface="宋体" panose="02010600030101010101" pitchFamily="2" charset="-122"/>
              </a:rPr>
              <a:t>刊</a:t>
            </a:r>
            <a:r>
              <a:rPr sz="1050" spc="10">
                <a:latin typeface="Times New Roman" panose="02020603050405020304"/>
                <a:cs typeface="Times New Roman" panose="02020603050405020304"/>
              </a:rPr>
              <a:t>, </a:t>
            </a:r>
            <a:r>
              <a:rPr sz="1050">
                <a:latin typeface="Times New Roman" panose="02020603050405020304"/>
                <a:cs typeface="Times New Roman" panose="02020603050405020304"/>
              </a:rPr>
              <a:t>2020</a:t>
            </a:r>
            <a:r>
              <a:rPr sz="1050" spc="10">
                <a:latin typeface="Times New Roman" panose="02020603050405020304"/>
                <a:cs typeface="Times New Roman" panose="02020603050405020304"/>
              </a:rPr>
              <a:t>, 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35(08):33-</a:t>
            </a:r>
            <a:r>
              <a:rPr sz="1050" spc="-25">
                <a:latin typeface="Times New Roman" panose="02020603050405020304"/>
                <a:cs typeface="Times New Roman" panose="02020603050405020304"/>
              </a:rPr>
              <a:t>47.</a:t>
            </a:r>
            <a:endParaRPr sz="105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object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793748"/>
            <a:ext cx="5277612" cy="73548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952500"/>
            <a:ext cx="5260151" cy="738321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2888" y="993648"/>
            <a:ext cx="109410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>
                <a:latin typeface="Microsoft JhengHei" panose="020B0604030504040204" charset="-120"/>
                <a:cs typeface="Microsoft JhengHei" panose="020B0604030504040204" charset="-120"/>
              </a:rPr>
              <a:t>三、个人获奖</a:t>
            </a:r>
            <a:endParaRPr sz="1400">
              <a:latin typeface="Microsoft JhengHei" panose="020B0604030504040204" charset="-120"/>
              <a:cs typeface="Microsoft JhengHei" panose="020B0604030504040204" charset="-120"/>
            </a:endParaRPr>
          </a:p>
        </p:txBody>
      </p:sp>
      <p:pic>
        <p:nvPicPr>
          <p:cNvPr id="3" name="object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383792"/>
            <a:ext cx="5577840" cy="28239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77111" y="4685665"/>
            <a:ext cx="5007864" cy="35509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277111" y="937260"/>
            <a:ext cx="5273040" cy="37185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77111" y="4884674"/>
            <a:ext cx="5062728" cy="275691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277111" y="952246"/>
            <a:ext cx="5190744" cy="36896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77112" y="4881245"/>
            <a:ext cx="5163311" cy="39517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636246" y="2183485"/>
            <a:ext cx="4425964" cy="716148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925068"/>
            <a:ext cx="5277612" cy="710945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002792"/>
            <a:ext cx="5277612" cy="715365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300" y="877061"/>
            <a:ext cx="5187315" cy="42164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50">
                <a:latin typeface="Times New Roman" panose="02020603050405020304"/>
                <a:cs typeface="Times New Roman" panose="02020603050405020304"/>
              </a:rPr>
              <a:t>[02</a:t>
            </a:r>
            <a:r>
              <a:rPr sz="1050" spc="105">
                <a:latin typeface="Times New Roman" panose="02020603050405020304"/>
                <a:cs typeface="Times New Roman" panose="02020603050405020304"/>
              </a:rPr>
              <a:t>]  </a:t>
            </a:r>
            <a:r>
              <a:rPr sz="1050" spc="-20">
                <a:latin typeface="宋体" panose="02010600030101010101" pitchFamily="2" charset="-122"/>
                <a:cs typeface="宋体" panose="02010600030101010101" pitchFamily="2" charset="-122"/>
              </a:rPr>
              <a:t>宋红娟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.</a:t>
            </a:r>
            <a:r>
              <a:rPr sz="1050" spc="-25">
                <a:latin typeface="宋体" panose="02010600030101010101" pitchFamily="2" charset="-122"/>
                <a:cs typeface="宋体" panose="02010600030101010101" pitchFamily="2" charset="-122"/>
              </a:rPr>
              <a:t>奈特不确定性下旅游消费者价格决策研究——基于眼动跟踪技术</a:t>
            </a:r>
            <a:r>
              <a:rPr sz="1050" spc="-10">
                <a:latin typeface="Times New Roman" panose="02020603050405020304"/>
                <a:cs typeface="Times New Roman" panose="02020603050405020304"/>
              </a:rPr>
              <a:t>[J].</a:t>
            </a:r>
            <a:r>
              <a:rPr sz="1050" spc="-35">
                <a:latin typeface="宋体" panose="02010600030101010101" pitchFamily="2" charset="-122"/>
                <a:cs typeface="宋体" panose="02010600030101010101" pitchFamily="2" charset="-122"/>
              </a:rPr>
              <a:t>人大复印</a:t>
            </a:r>
            <a:endParaRPr sz="105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50" spc="-25">
                <a:latin typeface="宋体" panose="02010600030101010101" pitchFamily="2" charset="-122"/>
                <a:cs typeface="宋体" panose="02010600030101010101" pitchFamily="2" charset="-122"/>
              </a:rPr>
              <a:t>资料《旅游管理》</a:t>
            </a:r>
            <a:r>
              <a:rPr sz="1050" spc="25">
                <a:latin typeface="Times New Roman" panose="02020603050405020304"/>
                <a:cs typeface="Times New Roman" panose="02020603050405020304"/>
              </a:rPr>
              <a:t>, </a:t>
            </a:r>
            <a:r>
              <a:rPr sz="1050">
                <a:latin typeface="Times New Roman" panose="02020603050405020304"/>
                <a:cs typeface="Times New Roman" panose="02020603050405020304"/>
              </a:rPr>
              <a:t>2020</a:t>
            </a:r>
            <a:r>
              <a:rPr sz="1050" spc="20">
                <a:latin typeface="Times New Roman" panose="02020603050405020304"/>
                <a:cs typeface="Times New Roman" panose="02020603050405020304"/>
              </a:rPr>
              <a:t>, </a:t>
            </a:r>
            <a:r>
              <a:rPr sz="1050" spc="-20">
                <a:latin typeface="Times New Roman" panose="02020603050405020304"/>
                <a:cs typeface="Times New Roman" panose="02020603050405020304"/>
              </a:rPr>
              <a:t>11:40-</a:t>
            </a:r>
            <a:r>
              <a:rPr sz="1050" spc="-25">
                <a:latin typeface="Times New Roman" panose="02020603050405020304"/>
                <a:cs typeface="Times New Roman" panose="02020603050405020304"/>
              </a:rPr>
              <a:t>55</a:t>
            </a:r>
            <a:endParaRPr sz="105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object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520952"/>
            <a:ext cx="5271516" cy="38388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1847088" y="5481828"/>
            <a:ext cx="3864864" cy="37414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9096" y="979932"/>
            <a:ext cx="5262372" cy="69997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1528572"/>
            <a:ext cx="5263896" cy="7091172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1.08.14"/>
  <p:tag name="AS_TITLE" val="Aspose.Slides for .NET 4.0 Client Profile"/>
  <p:tag name="AS_VERSION" val="21.8"/>
  <p:tag name="COMMONDATA" val="eyJoZGlkIjoiODUyNDNkMmIzNWU1YWFmODkwMGM2NDJiYzNlNGVhMzM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1641</Words>
  <Application>WPS 演示</Application>
  <PresentationFormat/>
  <Paragraphs>181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60" baseType="lpstr">
      <vt:lpstr>Arial</vt:lpstr>
      <vt:lpstr>宋体</vt:lpstr>
      <vt:lpstr>Wingdings</vt:lpstr>
      <vt:lpstr>微软雅黑</vt:lpstr>
      <vt:lpstr>Times New Roman</vt:lpstr>
      <vt:lpstr>PMingLiU</vt:lpstr>
      <vt:lpstr>Segoe Print</vt:lpstr>
      <vt:lpstr>Calibri</vt:lpstr>
      <vt:lpstr>Arial Unicode MS</vt:lpstr>
      <vt:lpstr>Courier New</vt:lpstr>
      <vt:lpstr>仿宋</vt:lpstr>
      <vt:lpstr>Cambria</vt:lpstr>
      <vt:lpstr>Arial</vt:lpstr>
      <vt:lpstr>Calibri</vt:lpstr>
      <vt:lpstr>Microsoft JhengHei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user</cp:lastModifiedBy>
  <cp:revision>2</cp:revision>
  <cp:lastPrinted>2025-11-21T14:29:00Z</cp:lastPrinted>
  <dcterms:created xsi:type="dcterms:W3CDTF">2025-11-21T14:29:00Z</dcterms:created>
  <dcterms:modified xsi:type="dcterms:W3CDTF">2025-11-21T06:43:30Z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A2CD0927B0EA4481B4496D5C36A41F8A_12</vt:lpwstr>
  </property>
  <property fmtid="{D5CDD505-2E9C-101B-9397-08002B2CF9AE}" pid="3" name="KSOProductBuildVer">
    <vt:lpwstr>2052-11.1.0.14036</vt:lpwstr>
  </property>
</Properties>
</file>